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88" r:id="rId6"/>
    <p:sldId id="263" r:id="rId7"/>
    <p:sldId id="264" r:id="rId8"/>
    <p:sldId id="275" r:id="rId9"/>
    <p:sldId id="289" r:id="rId10"/>
    <p:sldId id="276" r:id="rId11"/>
    <p:sldId id="277" r:id="rId12"/>
    <p:sldId id="286" r:id="rId13"/>
    <p:sldId id="287" r:id="rId14"/>
    <p:sldId id="310" r:id="rId15"/>
    <p:sldId id="311" r:id="rId16"/>
    <p:sldId id="312" r:id="rId17"/>
    <p:sldId id="308" r:id="rId18"/>
    <p:sldId id="313" r:id="rId19"/>
    <p:sldId id="314" r:id="rId20"/>
    <p:sldId id="315" r:id="rId21"/>
    <p:sldId id="316" r:id="rId22"/>
    <p:sldId id="317" r:id="rId23"/>
    <p:sldId id="318" r:id="rId24"/>
    <p:sldId id="260" r:id="rId25"/>
    <p:sldId id="319" r:id="rId26"/>
    <p:sldId id="320" r:id="rId27"/>
    <p:sldId id="321" r:id="rId28"/>
    <p:sldId id="278" r:id="rId29"/>
    <p:sldId id="290" r:id="rId30"/>
    <p:sldId id="294" r:id="rId31"/>
    <p:sldId id="261" r:id="rId32"/>
    <p:sldId id="262" r:id="rId33"/>
    <p:sldId id="265" r:id="rId34"/>
    <p:sldId id="269" r:id="rId35"/>
    <p:sldId id="270" r:id="rId36"/>
    <p:sldId id="271" r:id="rId37"/>
    <p:sldId id="274" r:id="rId38"/>
    <p:sldId id="307" r:id="rId39"/>
    <p:sldId id="279" r:id="rId40"/>
    <p:sldId id="280" r:id="rId41"/>
    <p:sldId id="281" r:id="rId42"/>
    <p:sldId id="282" r:id="rId43"/>
    <p:sldId id="283" r:id="rId44"/>
    <p:sldId id="291" r:id="rId45"/>
    <p:sldId id="292" r:id="rId46"/>
    <p:sldId id="284" r:id="rId47"/>
    <p:sldId id="295" r:id="rId48"/>
    <p:sldId id="298" r:id="rId49"/>
    <p:sldId id="299" r:id="rId50"/>
    <p:sldId id="297" r:id="rId51"/>
    <p:sldId id="301" r:id="rId52"/>
    <p:sldId id="300" r:id="rId53"/>
    <p:sldId id="302" r:id="rId54"/>
    <p:sldId id="303" r:id="rId55"/>
    <p:sldId id="304" r:id="rId56"/>
    <p:sldId id="309" r:id="rId57"/>
    <p:sldId id="322" r:id="rId58"/>
    <p:sldId id="268" r:id="rId59"/>
    <p:sldId id="305" r:id="rId60"/>
    <p:sldId id="30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A1"/>
    <a:srgbClr val="FB7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902E6B-91F2-DF4B-B42E-58320908398F}" v="259" dt="2022-10-12T21:53:29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/>
    <p:restoredTop sz="73813"/>
  </p:normalViewPr>
  <p:slideViewPr>
    <p:cSldViewPr snapToGrid="0">
      <p:cViewPr varScale="1">
        <p:scale>
          <a:sx n="99" d="100"/>
          <a:sy n="99" d="100"/>
        </p:scale>
        <p:origin x="1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4D035-721D-4360-B4D4-CE8018F90EF7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0E49D-E7A8-499C-A5C6-3E01D34BA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6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LjhAoBUa0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a-comprehensive-guide-to-convolutional-neural-networks-the-eli5-way-3bd2b1164a53" TargetMode="External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github.com/tensorflow/models/tree/master/research/object_detection/models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tensorflow.org/lite/examples/object_detection/overview" TargetMode="External"/><Relationship Id="rId11" Type="http://schemas.openxmlformats.org/officeDocument/2006/relationships/hyperlink" Target="https://www.youtube.com/watch?v=yqkISICHH-U" TargetMode="External"/><Relationship Id="rId5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6,4&amp;seed=0.60743&amp;showTestData=false&amp;discretize=false&amp;percTrainData=50&amp;x=true&amp;y=true&amp;xTimesY=false&amp;xSquared=true&amp;ySquared=true&amp;cosX=false&amp;sinX=false&amp;cosY=false&amp;sinY=false&amp;collectStats=false&amp;problem=classification&amp;initZero=false&amp;hideText=false" TargetMode="External"/><Relationship Id="rId10" Type="http://schemas.openxmlformats.org/officeDocument/2006/relationships/hyperlink" Target="https://archive.ics.uci.edu/ml/datasets/Breast+Cancer+Wisconsin+(Diagnostic)" TargetMode="External"/><Relationship Id="rId4" Type="http://schemas.openxmlformats.org/officeDocument/2006/relationships/hyperlink" Target="https://www.tensorflow.org/guide/model_garden" TargetMode="External"/><Relationship Id="rId9" Type="http://schemas.openxmlformats.org/officeDocument/2006/relationships/hyperlink" Target="https://www.ibm.com/cloud/learn/deep-learnin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Plant Counting System - YouTube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67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Aerial imagery, citrus fruit, mummy nuts, NLP, turn-based games,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18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Aerial imagery, citrus fruit, mummy nuts, NLP, turn-based games,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11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fafdasf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84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2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81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17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206456e3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206456e3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10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67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/dvm3Vxm20HE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87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Aerial imagery, citrus fruit, mummy nuts, NLP, turn-based games,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54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Aerial imagery, citrus fruit, mummy nuts, NLP, turn-based games,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55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07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b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</a:br>
            <a:endParaRPr lang="en-US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88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TensorFlow</a:t>
            </a:r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Model Garden overview  |  TensorFlow Core</a:t>
            </a:r>
            <a:endParaRPr lang="en-US" sz="1200" dirty="0"/>
          </a:p>
          <a:p>
            <a:r>
              <a:rPr lang="en-US" sz="1200" dirty="0">
                <a:hlinkClick r:id="rId5"/>
              </a:rPr>
              <a:t>A Neural Network Playground (tensorflow.org)</a:t>
            </a:r>
            <a:endParaRPr lang="en-US" sz="1200" dirty="0"/>
          </a:p>
          <a:p>
            <a:r>
              <a:rPr lang="en-US" sz="1200" dirty="0">
                <a:hlinkClick r:id="rId6"/>
              </a:rPr>
              <a:t>Object detection  |  TensorFlow Lite</a:t>
            </a:r>
            <a:endParaRPr lang="en-US" sz="1200" dirty="0"/>
          </a:p>
          <a:p>
            <a:r>
              <a:rPr lang="en-US" sz="1200" dirty="0">
                <a:hlinkClick r:id="rId7"/>
              </a:rPr>
              <a:t>models/research/object_detection/models at master · tensorflow/models (github.com)</a:t>
            </a:r>
            <a:endParaRPr lang="en-US" sz="1200" dirty="0">
              <a:hlinkClick r:id="rId8"/>
            </a:endParaRPr>
          </a:p>
          <a:p>
            <a:r>
              <a:rPr lang="en-US" sz="1200" dirty="0">
                <a:hlinkClick r:id="rId9"/>
              </a:rPr>
              <a:t>What is Deep Learning? | IBM</a:t>
            </a:r>
            <a:endParaRPr lang="en-US" sz="1200" dirty="0"/>
          </a:p>
          <a:p>
            <a:r>
              <a:rPr lang="en-US" sz="1200" dirty="0">
                <a:hlinkClick r:id="rId8"/>
              </a:rPr>
              <a:t>A Comprehensive Guide to Convolutional Neural Networks — the ELI5 way | by Sumit Saha | Towards Data Science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UCI Machine Learning Repository: Breast Cancer Wisconsin (Diagnostic) Data Set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Tensorflow Object Detection in 5 Hours with Python | Full Course with 3 Projects - YouTube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6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Aerial imagery, citrus fruit, mummy nuts, NLP, turn-based games,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8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1</a:t>
            </a:r>
          </a:p>
          <a:p>
            <a:pPr marL="171450" indent="-171450">
              <a:buFontTx/>
              <a:buChar char="-"/>
            </a:pPr>
            <a:r>
              <a:rPr lang="en-US" dirty="0"/>
              <a:t>Table consists of numbers corresponding to goodness value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Fig 2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circle depicts a neuron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inputs on the left, layers </a:t>
            </a:r>
            <a:r>
              <a:rPr lang="en-US" dirty="0" err="1"/>
              <a:t>inbetween</a:t>
            </a:r>
            <a:r>
              <a:rPr lang="en-US" dirty="0"/>
              <a:t>, output at the 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during training, propagate forwards and backwards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make guesses, calculate error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adjust parameters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playground.tensorflow.org</a:t>
            </a:r>
            <a:r>
              <a:rPr lang="en-US" dirty="0"/>
              <a:t>/#activation=</a:t>
            </a:r>
            <a:r>
              <a:rPr lang="en-US" dirty="0" err="1"/>
              <a:t>tanh&amp;batchSize</a:t>
            </a:r>
            <a:r>
              <a:rPr lang="en-US" dirty="0"/>
              <a:t>=10&amp;dataset=</a:t>
            </a:r>
            <a:r>
              <a:rPr lang="en-US" dirty="0" err="1"/>
              <a:t>circle&amp;regDataset</a:t>
            </a:r>
            <a:r>
              <a:rPr lang="en-US" dirty="0"/>
              <a:t>=</a:t>
            </a:r>
            <a:r>
              <a:rPr lang="en-US" dirty="0" err="1"/>
              <a:t>reg-plane&amp;learningRate</a:t>
            </a:r>
            <a:r>
              <a:rPr lang="en-US" dirty="0"/>
              <a:t>=0.03&amp;regularizationRate=0&amp;noise=0&amp;networkShape=4,2&amp;seed=0.26655&amp;showTestData=</a:t>
            </a:r>
            <a:r>
              <a:rPr lang="en-US" dirty="0" err="1"/>
              <a:t>false&amp;discretize</a:t>
            </a:r>
            <a:r>
              <a:rPr lang="en-US" dirty="0"/>
              <a:t>=</a:t>
            </a:r>
            <a:r>
              <a:rPr lang="en-US" dirty="0" err="1"/>
              <a:t>false&amp;percTrainData</a:t>
            </a:r>
            <a:r>
              <a:rPr lang="en-US" dirty="0"/>
              <a:t>=50&amp;x=</a:t>
            </a:r>
            <a:r>
              <a:rPr lang="en-US" dirty="0" err="1"/>
              <a:t>true&amp;y</a:t>
            </a:r>
            <a:r>
              <a:rPr lang="en-US" dirty="0"/>
              <a:t>=</a:t>
            </a:r>
            <a:r>
              <a:rPr lang="en-US" dirty="0" err="1"/>
              <a:t>true&amp;xTimesY</a:t>
            </a:r>
            <a:r>
              <a:rPr lang="en-US" dirty="0"/>
              <a:t>=</a:t>
            </a:r>
            <a:r>
              <a:rPr lang="en-US" dirty="0" err="1"/>
              <a:t>false&amp;xSquared</a:t>
            </a:r>
            <a:r>
              <a:rPr lang="en-US" dirty="0"/>
              <a:t>=</a:t>
            </a:r>
            <a:r>
              <a:rPr lang="en-US" dirty="0" err="1"/>
              <a:t>false&amp;ySquared</a:t>
            </a:r>
            <a:r>
              <a:rPr lang="en-US" dirty="0"/>
              <a:t>=</a:t>
            </a:r>
            <a:r>
              <a:rPr lang="en-US" dirty="0" err="1"/>
              <a:t>false&amp;cosX</a:t>
            </a:r>
            <a:r>
              <a:rPr lang="en-US" dirty="0"/>
              <a:t>=</a:t>
            </a:r>
            <a:r>
              <a:rPr lang="en-US" dirty="0" err="1"/>
              <a:t>false&amp;sinX</a:t>
            </a:r>
            <a:r>
              <a:rPr lang="en-US" dirty="0"/>
              <a:t>=</a:t>
            </a:r>
            <a:r>
              <a:rPr lang="en-US" dirty="0" err="1"/>
              <a:t>false&amp;cosY</a:t>
            </a:r>
            <a:r>
              <a:rPr lang="en-US" dirty="0"/>
              <a:t>=</a:t>
            </a:r>
            <a:r>
              <a:rPr lang="en-US" dirty="0" err="1"/>
              <a:t>false&amp;sinY</a:t>
            </a:r>
            <a:r>
              <a:rPr lang="en-US" dirty="0"/>
              <a:t>=</a:t>
            </a:r>
            <a:r>
              <a:rPr lang="en-US" dirty="0" err="1"/>
              <a:t>false&amp;collectStats</a:t>
            </a:r>
            <a:r>
              <a:rPr lang="en-US" dirty="0"/>
              <a:t>=</a:t>
            </a:r>
            <a:r>
              <a:rPr lang="en-US" dirty="0" err="1"/>
              <a:t>false&amp;problem</a:t>
            </a:r>
            <a:r>
              <a:rPr lang="en-US" dirty="0"/>
              <a:t>=</a:t>
            </a:r>
            <a:r>
              <a:rPr lang="en-US" dirty="0" err="1"/>
              <a:t>classification&amp;initZero</a:t>
            </a:r>
            <a:r>
              <a:rPr lang="en-US" dirty="0"/>
              <a:t>=</a:t>
            </a:r>
            <a:r>
              <a:rPr lang="en-US" dirty="0" err="1"/>
              <a:t>false&amp;hideText</a:t>
            </a:r>
            <a:r>
              <a:rPr lang="en-US" dirty="0"/>
              <a:t>=false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2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6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1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TensorBoard</a:t>
            </a:r>
            <a:r>
              <a:rPr lang="en-US" dirty="0"/>
              <a:t> also comes from TensorFlow</a:t>
            </a:r>
          </a:p>
          <a:p>
            <a:endParaRPr lang="en-US" dirty="0"/>
          </a:p>
          <a:p>
            <a:r>
              <a:rPr lang="en-US" dirty="0"/>
              <a:t>Take a look at the graphs</a:t>
            </a:r>
          </a:p>
          <a:p>
            <a:r>
              <a:rPr lang="en-US" dirty="0"/>
              <a:t>- orange shows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1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mUPR-aaFccA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0E49D-E7A8-499C-A5C6-3E01D34BA4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1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DAC7-10D0-156A-59A8-84ECB1FF8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F5292-920B-EC09-97E6-27250F7ED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53CF3-56D5-8213-5E32-F552F13D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3E9-87E9-4A04-301D-E26A689EE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48749-E308-A5B6-14DE-BB05D438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0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E2CBC-7F66-84CB-86A7-F4DB42AD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04626-C5FC-7783-D2F1-E7AD7FCC6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4F855-DBDD-B134-C094-B0129371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66456-FBA2-81CB-9571-3476FEBF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650B4-21F7-651B-6DE2-4B7DE0C7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97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910DA5-04B6-796A-3F93-9A76D0B59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7424A-E1F6-9138-05EF-8C9274C57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C2B59-01DE-FF7F-DE82-0EF11BC8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15334-ED0E-0888-01CA-5645B233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98952-E063-2BDA-6D85-E82475B4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27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2720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57AEB-72A9-3AA7-8FA4-4875ABDF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52924-C975-1A89-4CD5-1BE8F07DB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178A6-18A9-71AA-24A7-3E011A87D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1AC1D-3C89-0E91-428F-9EC6E469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33241-E343-1383-2442-BF1D22E2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2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5701-C894-0B54-025A-5282C7DD0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63F4C-3730-77E9-DC5E-1A78F66CD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91662-4F9F-18CC-6CCA-0A47670FA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99CD6-F273-71DE-5743-11FD50D0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48B3B-F59D-F8B3-028C-3BA2FB6D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5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9818-E7D9-8CEB-3373-FF54E18E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B8C8-FB15-70B9-6B36-8233F4CFC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72C43-F841-AA34-7971-27980D380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492C9-E097-A6C8-AAED-EC686182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81FB5-4FDF-61BF-EA1A-E30802FD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5DAB1-E456-8225-B01F-661AF073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86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457F-A87E-8181-ED82-CD576BAD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BD45F-64B6-CF9B-F1A9-D38AA95E3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3D663-AB87-2D42-4B0F-FF1F2112B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7AD61-7C54-8B30-C5CA-C14AB72C7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01747-8148-18B7-D133-5464B6DE6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E7F2E-355E-0B99-130B-6B5D01759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C6CE7B-3F87-C37F-654C-4CA285DC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7E708-F847-A24C-1D28-405EDE1B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3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50465-D825-DFB7-856C-BF01EEE8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E50C8-6E1B-FC90-98EC-D96482230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48F12-C141-E99A-6D1C-2F9E8A72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1FC9-1B4F-8A56-E058-7F2742C3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9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B076AB-7A7F-2BC4-4859-564B6568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89DB9-97C9-6A75-565D-CE1C56EE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E0019-717D-D709-2797-64B528D2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6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29C0-C7CA-C32B-F735-667484AA0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8563-ABCB-7693-1E49-BDF5AE09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000D5-42BF-51D6-7B39-D329CBA1B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FAA95-8B48-1071-F3E3-0DDB1A43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B6EA1-4B31-FD99-C7F0-E1DD8DCD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137F2-9180-4640-88F7-59ED85FB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1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EAC9-B213-AA8F-3F4D-77B7D00F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56EED0-56FF-9BF7-9E0B-C1551F62F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F2B9E-5F79-77F3-F6AE-858E709B3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E111A-4C49-DE08-655E-49FBC050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54BAA-7119-70B7-23B4-94791788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3D2BD-2C5C-F1F3-7A35-903C5C02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4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42624-B0AF-DFB1-93FD-C1F513A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B0983-62AB-4D2F-3284-265328ABC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751C2-8273-AF86-827F-BB4EA48DB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10C52-A081-FE4D-9890-D9679496FAFE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29A8C-7E73-B89A-26CE-86AD10A83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E2101-55B3-1053-8759-F9902D8FD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627A3-BFB7-AD49-BBCD-7E75CF14C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1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ensorboa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flow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wkentaro/labelme" TargetMode="External"/><Relationship Id="rId4" Type="http://schemas.openxmlformats.org/officeDocument/2006/relationships/hyperlink" Target="https://github.com/heartexlabs/labelIm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-jURfDzP1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5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qkISICHH-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tensorflow/models/tree/master/research/object_detection/model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Breast+Cancer+Wisconsin+(Diagnostic)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mailto:dng350@ucmerced.edu" TargetMode="Externa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difference-between-deep-and-shallow-neural-networks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the-differences-between-artificial-and-biological-neural-networks-a8b46db828b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6,4&amp;seed=0.60743&amp;showTestData=false&amp;discretize=false&amp;percTrainData=50&amp;x=true&amp;y=true&amp;xTimesY=false&amp;xSquared=true&amp;ySquared=tru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ibm.com/cloud/learn/gradient-desc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coding-deep-learning-for-beginners-linear-regression-gradient-descent-fcd5e0fc077d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9AB6-450E-93BD-159C-BC677693D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TensorFlow for Social Good</a:t>
            </a:r>
            <a:br>
              <a:rPr lang="en-US" dirty="0"/>
            </a:br>
            <a:r>
              <a:rPr lang="en-US" sz="4000" dirty="0"/>
              <a:t>Session 2: </a:t>
            </a:r>
            <a:r>
              <a:rPr lang="en-US" sz="4000" dirty="0" err="1"/>
              <a:t>AgriFood</a:t>
            </a:r>
            <a:r>
              <a:rPr lang="en-US" sz="4000" dirty="0"/>
              <a:t> and 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6D1E4-2171-B42F-6B44-B7522992F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/>
              <a:t>Darren Ng</a:t>
            </a:r>
          </a:p>
        </p:txBody>
      </p:sp>
      <p:pic>
        <p:nvPicPr>
          <p:cNvPr id="1026" name="Picture 2" descr="TensorFlow - Wikipedia">
            <a:extLst>
              <a:ext uri="{FF2B5EF4-FFF2-40B4-BE49-F238E27FC236}">
                <a16:creationId xmlns:a16="http://schemas.microsoft.com/office/drawing/2014/main" id="{98266FFF-8319-44CF-A8D4-132B49B8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4259"/>
            <a:ext cx="26765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244B25E1-DFDE-7AD7-CB97-7D87EDF50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54" y="5616367"/>
            <a:ext cx="4451350" cy="112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CDAC-15B7-93A5-B061-AE140399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Training vs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F05C6-610D-AADF-DBFA-F1E22554B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Training</a:t>
            </a:r>
          </a:p>
          <a:p>
            <a:r>
              <a:rPr lang="en-US" dirty="0"/>
              <a:t>Requires a very large amount of computations</a:t>
            </a:r>
          </a:p>
          <a:p>
            <a:pPr lvl="1"/>
            <a:r>
              <a:rPr lang="en-US" dirty="0"/>
              <a:t>Largest network processes 95-125 million operations per forward pass</a:t>
            </a:r>
          </a:p>
          <a:p>
            <a:r>
              <a:rPr lang="en-US" dirty="0"/>
              <a:t>Can take a long time to train</a:t>
            </a:r>
          </a:p>
          <a:p>
            <a:pPr lvl="1"/>
            <a:r>
              <a:rPr lang="en-US" dirty="0"/>
              <a:t>For small dataset: maybe a few hours</a:t>
            </a:r>
          </a:p>
          <a:p>
            <a:pPr lvl="1"/>
            <a:r>
              <a:rPr lang="en-US" dirty="0"/>
              <a:t>For large dataset: days to weeks</a:t>
            </a:r>
          </a:p>
          <a:p>
            <a:pPr marL="0" indent="0">
              <a:buNone/>
            </a:pPr>
            <a:r>
              <a:rPr lang="en-US" b="1" dirty="0"/>
              <a:t>Inference</a:t>
            </a:r>
          </a:p>
          <a:p>
            <a:r>
              <a:rPr lang="en-US" dirty="0"/>
              <a:t>When we want to perform detections</a:t>
            </a:r>
          </a:p>
          <a:p>
            <a:r>
              <a:rPr lang="en-US" dirty="0"/>
              <a:t>Very quick to run</a:t>
            </a:r>
          </a:p>
          <a:p>
            <a:pPr lvl="1"/>
            <a:r>
              <a:rPr lang="en-US" dirty="0"/>
              <a:t>Training results are compressed</a:t>
            </a:r>
          </a:p>
          <a:p>
            <a:endParaRPr lang="en-US" dirty="0"/>
          </a:p>
        </p:txBody>
      </p:sp>
      <p:sp>
        <p:nvSpPr>
          <p:cNvPr id="4" name="Google Shape;78;p13">
            <a:extLst>
              <a:ext uri="{FF2B5EF4-FFF2-40B4-BE49-F238E27FC236}">
                <a16:creationId xmlns:a16="http://schemas.microsoft.com/office/drawing/2014/main" id="{1A6D302F-17CD-77FC-5187-9E202A747952}"/>
              </a:ext>
            </a:extLst>
          </p:cNvPr>
          <p:cNvSpPr txBox="1"/>
          <p:nvPr/>
        </p:nvSpPr>
        <p:spPr>
          <a:xfrm>
            <a:off x="280687" y="6311900"/>
            <a:ext cx="11630626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l" rtl="0"/>
            <a:r>
              <a:rPr lang="en-US" sz="1200" dirty="0"/>
              <a:t>A. </a:t>
            </a:r>
            <a:r>
              <a:rPr lang="en-US" sz="1200" dirty="0" err="1"/>
              <a:t>Canziani</a:t>
            </a:r>
            <a:r>
              <a:rPr lang="en-US" sz="1200" dirty="0"/>
              <a:t>, A. </a:t>
            </a:r>
            <a:r>
              <a:rPr lang="en-US" sz="1200" dirty="0" err="1"/>
              <a:t>Paszke</a:t>
            </a:r>
            <a:r>
              <a:rPr lang="en-US" sz="1200" dirty="0"/>
              <a:t>, and E. </a:t>
            </a:r>
            <a:r>
              <a:rPr lang="en-US" sz="1200" dirty="0" err="1"/>
              <a:t>Culurciello</a:t>
            </a:r>
            <a:r>
              <a:rPr lang="en-US" sz="1200" dirty="0"/>
              <a:t>, “An analysis of deep neural network models for practical applications,” Apr 2017. arXiv:1605.07678 [cs].</a:t>
            </a:r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87084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9B5D-4093-0A16-3439-D439D295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Networks: Inference (Detections)</a:t>
            </a:r>
          </a:p>
        </p:txBody>
      </p:sp>
      <p:pic>
        <p:nvPicPr>
          <p:cNvPr id="7" name="Picture 6" descr="A group of green fruits on a tree&#10;&#10;Description automatically generated with low confidence">
            <a:extLst>
              <a:ext uri="{FF2B5EF4-FFF2-40B4-BE49-F238E27FC236}">
                <a16:creationId xmlns:a16="http://schemas.microsoft.com/office/drawing/2014/main" id="{87EC9CBA-65A2-0061-09D1-1A0DCCD3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9" y="2033153"/>
            <a:ext cx="4241800" cy="2438400"/>
          </a:xfrm>
          <a:prstGeom prst="rect">
            <a:avLst/>
          </a:prstGeom>
        </p:spPr>
      </p:pic>
      <p:pic>
        <p:nvPicPr>
          <p:cNvPr id="9" name="Picture 8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AC15521D-5532-22B0-F9F6-D9175D7B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363" y="2033153"/>
            <a:ext cx="4623458" cy="24383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C87FC6-D723-5206-89A7-9B852EE23724}"/>
              </a:ext>
            </a:extLst>
          </p:cNvPr>
          <p:cNvSpPr/>
          <p:nvPr/>
        </p:nvSpPr>
        <p:spPr>
          <a:xfrm>
            <a:off x="5122718" y="2033153"/>
            <a:ext cx="1527464" cy="2438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 (Compressed Model from training)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98D650-542D-F012-51F4-6E335E70ED87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4351979" y="3252353"/>
            <a:ext cx="7707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398563-7C33-C527-C2FC-46938804A409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6650182" y="3252353"/>
            <a:ext cx="808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FC0660-0561-31A7-B73A-8198CD1FAA3A}"/>
              </a:ext>
            </a:extLst>
          </p:cNvPr>
          <p:cNvSpPr txBox="1"/>
          <p:nvPr/>
        </p:nvSpPr>
        <p:spPr>
          <a:xfrm>
            <a:off x="2559096" y="5122718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whole process can take around 70ms with the fastest CNN model</a:t>
            </a:r>
          </a:p>
        </p:txBody>
      </p:sp>
    </p:spTree>
    <p:extLst>
      <p:ext uri="{BB962C8B-B14F-4D97-AF65-F5344CB8AC3E}">
        <p14:creationId xmlns:p14="http://schemas.microsoft.com/office/powerpoint/2010/main" val="3040830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0751-E515-EF4F-B3BC-58702394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Performance</a:t>
            </a:r>
          </a:p>
        </p:txBody>
      </p:sp>
      <p:pic>
        <p:nvPicPr>
          <p:cNvPr id="5" name="Content Placeholder 4" descr="A picture containing text, vegetable&#10;&#10;Description automatically generated">
            <a:extLst>
              <a:ext uri="{FF2B5EF4-FFF2-40B4-BE49-F238E27FC236}">
                <a16:creationId xmlns:a16="http://schemas.microsoft.com/office/drawing/2014/main" id="{CB2042DB-3F76-4C4B-BEF8-FA89A7FB8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236345" cy="2027872"/>
          </a:xfrm>
        </p:spPr>
      </p:pic>
      <p:pic>
        <p:nvPicPr>
          <p:cNvPr id="7" name="Picture 6" descr="A green fruit on a plant&#10;&#10;Description automatically generated with low confidence">
            <a:extLst>
              <a:ext uri="{FF2B5EF4-FFF2-40B4-BE49-F238E27FC236}">
                <a16:creationId xmlns:a16="http://schemas.microsoft.com/office/drawing/2014/main" id="{ED3A6255-2B9B-8349-8873-E4752F66C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072" y="1714024"/>
            <a:ext cx="2236344" cy="2028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D1F859-DC79-354B-8F93-500D797236B6}"/>
              </a:ext>
            </a:extLst>
          </p:cNvPr>
          <p:cNvSpPr txBox="1"/>
          <p:nvPr/>
        </p:nvSpPr>
        <p:spPr>
          <a:xfrm>
            <a:off x="745189" y="4078225"/>
            <a:ext cx="2422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True Positive (TP)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9D6AF-F104-FF4C-836C-49C0ADB4E225}"/>
              </a:ext>
            </a:extLst>
          </p:cNvPr>
          <p:cNvSpPr txBox="1"/>
          <p:nvPr/>
        </p:nvSpPr>
        <p:spPr>
          <a:xfrm>
            <a:off x="9257062" y="4078224"/>
            <a:ext cx="2654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False Negative (FN)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16B9F-79A9-0C4F-880E-8EB447ACF1D8}"/>
              </a:ext>
            </a:extLst>
          </p:cNvPr>
          <p:cNvSpPr txBox="1"/>
          <p:nvPr/>
        </p:nvSpPr>
        <p:spPr>
          <a:xfrm>
            <a:off x="3383685" y="4078224"/>
            <a:ext cx="2724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True Negative (TN)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20545-939D-B947-BB0E-FB127F2FE07C}"/>
              </a:ext>
            </a:extLst>
          </p:cNvPr>
          <p:cNvSpPr txBox="1"/>
          <p:nvPr/>
        </p:nvSpPr>
        <p:spPr>
          <a:xfrm>
            <a:off x="6323933" y="4078224"/>
            <a:ext cx="2498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False Positive (FP)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5B35DC-0259-1744-9481-44EB449CE6D2}"/>
              </a:ext>
            </a:extLst>
          </p:cNvPr>
          <p:cNvSpPr txBox="1"/>
          <p:nvPr/>
        </p:nvSpPr>
        <p:spPr>
          <a:xfrm>
            <a:off x="838200" y="5285231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Precision: Proportion of correct detections = TP / (TP + FP)</a:t>
            </a:r>
          </a:p>
          <a:p>
            <a:r>
              <a:rPr lang="en-US" sz="2800"/>
              <a:t>Recall: Proportion of actual objects captured = TP / (TP + FN)</a:t>
            </a:r>
          </a:p>
          <a:p>
            <a:r>
              <a:rPr lang="en-US" sz="2800"/>
              <a:t>Loss: how well the model is performing against data provided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BBE37FC-33AB-8641-9AF7-239AC6B3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23" y="1524574"/>
            <a:ext cx="1629593" cy="2360100"/>
          </a:xfrm>
          <a:prstGeom prst="rect">
            <a:avLst/>
          </a:prstGeom>
        </p:spPr>
      </p:pic>
      <p:pic>
        <p:nvPicPr>
          <p:cNvPr id="15" name="Picture 14" descr="A close up of a plant&#10;&#10;Description automatically generated with medium confidence">
            <a:extLst>
              <a:ext uri="{FF2B5EF4-FFF2-40B4-BE49-F238E27FC236}">
                <a16:creationId xmlns:a16="http://schemas.microsoft.com/office/drawing/2014/main" id="{6100BF8C-C70D-F442-9ACD-F42B127F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70" y="1629307"/>
            <a:ext cx="2240430" cy="211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9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802F-7374-2EAF-7259-A8D6BAC3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TensorBoard</a:t>
            </a:r>
            <a:r>
              <a:rPr lang="en-US" dirty="0"/>
              <a:t>: Visualization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47BC-365A-200D-9500-A1C838D8C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tracking and visualization of performance metrics</a:t>
            </a:r>
          </a:p>
          <a:p>
            <a:r>
              <a:rPr lang="en-US" dirty="0"/>
              <a:t>Visualizing model operations and layers</a:t>
            </a:r>
          </a:p>
          <a:p>
            <a:r>
              <a:rPr lang="en-US" dirty="0"/>
              <a:t>much more</a:t>
            </a:r>
          </a:p>
        </p:txBody>
      </p:sp>
      <p:sp>
        <p:nvSpPr>
          <p:cNvPr id="4" name="Google Shape;78;p13">
            <a:extLst>
              <a:ext uri="{FF2B5EF4-FFF2-40B4-BE49-F238E27FC236}">
                <a16:creationId xmlns:a16="http://schemas.microsoft.com/office/drawing/2014/main" id="{12F0BAF4-261B-36C4-D37F-406C0C2F5C8C}"/>
              </a:ext>
            </a:extLst>
          </p:cNvPr>
          <p:cNvSpPr txBox="1"/>
          <p:nvPr/>
        </p:nvSpPr>
        <p:spPr>
          <a:xfrm>
            <a:off x="280687" y="6311900"/>
            <a:ext cx="1163062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l" rtl="0"/>
            <a:r>
              <a:rPr lang="en-US" sz="1200" dirty="0" err="1"/>
              <a:t>TensorBoard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https://www.tensorflow.org/tensorboard</a:t>
            </a:r>
            <a:endParaRPr lang="en-US" sz="1200" dirty="0"/>
          </a:p>
          <a:p>
            <a:pPr algn="l" rtl="0"/>
            <a:endParaRPr lang="en-US" sz="1200" dirty="0"/>
          </a:p>
          <a:p>
            <a:endParaRPr sz="2400" dirty="0"/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67AFBDD8-6A45-5CA1-D348-11100399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357930"/>
            <a:ext cx="7391400" cy="30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69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EC73-E521-8029-88E2-BFFAEDE2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AFD7A-E730-6573-8F54-0262B187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images containing your target image</a:t>
            </a:r>
          </a:p>
          <a:p>
            <a:r>
              <a:rPr lang="en-US" dirty="0"/>
              <a:t>Capture different angles</a:t>
            </a:r>
          </a:p>
        </p:txBody>
      </p:sp>
      <p:pic>
        <p:nvPicPr>
          <p:cNvPr id="5" name="Picture 4" descr="A picture containing table, wooden, floor, indoor&#10;&#10;Description automatically generated">
            <a:extLst>
              <a:ext uri="{FF2B5EF4-FFF2-40B4-BE49-F238E27FC236}">
                <a16:creationId xmlns:a16="http://schemas.microsoft.com/office/drawing/2014/main" id="{1B8037F3-5F1E-9824-D07E-4C619131B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1" r="24814"/>
          <a:stretch/>
        </p:blipFill>
        <p:spPr>
          <a:xfrm rot="5400000">
            <a:off x="603946" y="2774947"/>
            <a:ext cx="3506982" cy="4285578"/>
          </a:xfrm>
          <a:prstGeom prst="rect">
            <a:avLst/>
          </a:prstGeom>
        </p:spPr>
      </p:pic>
      <p:pic>
        <p:nvPicPr>
          <p:cNvPr id="7" name="Picture 6" descr="A picture containing table, indoor, wooden, floor&#10;&#10;Description automatically generated">
            <a:extLst>
              <a:ext uri="{FF2B5EF4-FFF2-40B4-BE49-F238E27FC236}">
                <a16:creationId xmlns:a16="http://schemas.microsoft.com/office/drawing/2014/main" id="{E07DD71D-87F6-9628-1C23-DC2F46AF0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16" t="30953" r="16620" b="27033"/>
          <a:stretch/>
        </p:blipFill>
        <p:spPr>
          <a:xfrm rot="5400000">
            <a:off x="8282907" y="2976782"/>
            <a:ext cx="4980537" cy="2408350"/>
          </a:xfrm>
          <a:prstGeom prst="rect">
            <a:avLst/>
          </a:prstGeom>
        </p:spPr>
      </p:pic>
      <p:pic>
        <p:nvPicPr>
          <p:cNvPr id="9" name="Picture 8" descr="A picture containing wooden, indoor, wood&#10;&#10;Description automatically generated">
            <a:extLst>
              <a:ext uri="{FF2B5EF4-FFF2-40B4-BE49-F238E27FC236}">
                <a16:creationId xmlns:a16="http://schemas.microsoft.com/office/drawing/2014/main" id="{62E3CAE0-7890-41FB-589E-84CC405CD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48" r="21904"/>
          <a:stretch/>
        </p:blipFill>
        <p:spPr>
          <a:xfrm rot="5400000">
            <a:off x="5154313" y="2568316"/>
            <a:ext cx="3760601" cy="44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2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floor, indoor, wooden, wood&#10;&#10;Description automatically generated">
            <a:extLst>
              <a:ext uri="{FF2B5EF4-FFF2-40B4-BE49-F238E27FC236}">
                <a16:creationId xmlns:a16="http://schemas.microsoft.com/office/drawing/2014/main" id="{DBB87EEB-A763-267B-6F8D-52D5C35C9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367"/>
          <a:stretch/>
        </p:blipFill>
        <p:spPr>
          <a:xfrm rot="5400000">
            <a:off x="293421" y="48295"/>
            <a:ext cx="6457906" cy="6761411"/>
          </a:xfrm>
        </p:spPr>
      </p:pic>
      <p:pic>
        <p:nvPicPr>
          <p:cNvPr id="7" name="Picture 6" descr="A picture containing indoor, tool, wooden&#10;&#10;Description automatically generated">
            <a:extLst>
              <a:ext uri="{FF2B5EF4-FFF2-40B4-BE49-F238E27FC236}">
                <a16:creationId xmlns:a16="http://schemas.microsoft.com/office/drawing/2014/main" id="{54061DE4-72DE-D6F4-B1D6-289FA4B93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3565" y="1000190"/>
            <a:ext cx="64516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7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, indoor, floor, wooden&#10;&#10;Description automatically generated">
            <a:extLst>
              <a:ext uri="{FF2B5EF4-FFF2-40B4-BE49-F238E27FC236}">
                <a16:creationId xmlns:a16="http://schemas.microsoft.com/office/drawing/2014/main" id="{BFA235A7-31E3-12B9-A9A1-CE799A6A4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64" r="19131"/>
          <a:stretch/>
        </p:blipFill>
        <p:spPr>
          <a:xfrm rot="5400000">
            <a:off x="135634" y="871557"/>
            <a:ext cx="5836810" cy="5891385"/>
          </a:xfrm>
        </p:spPr>
      </p:pic>
      <p:pic>
        <p:nvPicPr>
          <p:cNvPr id="7" name="Content Placeholder 4" descr="A picture containing table, indoor, floor, wooden&#10;&#10;Description automatically generated">
            <a:extLst>
              <a:ext uri="{FF2B5EF4-FFF2-40B4-BE49-F238E27FC236}">
                <a16:creationId xmlns:a16="http://schemas.microsoft.com/office/drawing/2014/main" id="{505FB259-0538-4ED3-D0B5-7B37470AD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4" r="19131"/>
          <a:stretch/>
        </p:blipFill>
        <p:spPr>
          <a:xfrm rot="5400000">
            <a:off x="6219557" y="871557"/>
            <a:ext cx="5836811" cy="58913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47E7C9-57A7-5F52-8AA2-C917B701C9D5}"/>
              </a:ext>
            </a:extLst>
          </p:cNvPr>
          <p:cNvSpPr/>
          <p:nvPr/>
        </p:nvSpPr>
        <p:spPr>
          <a:xfrm>
            <a:off x="7856113" y="3995674"/>
            <a:ext cx="2962141" cy="161951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5224D-CABC-3629-541E-45E1D77D0939}"/>
              </a:ext>
            </a:extLst>
          </p:cNvPr>
          <p:cNvSpPr txBox="1"/>
          <p:nvPr/>
        </p:nvSpPr>
        <p:spPr>
          <a:xfrm>
            <a:off x="2278762" y="437179"/>
            <a:ext cx="155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9F221-9A07-ECA0-3CD1-6049B6749AD2}"/>
              </a:ext>
            </a:extLst>
          </p:cNvPr>
          <p:cNvSpPr txBox="1"/>
          <p:nvPr/>
        </p:nvSpPr>
        <p:spPr>
          <a:xfrm>
            <a:off x="8362685" y="437178"/>
            <a:ext cx="150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Annotated</a:t>
            </a:r>
          </a:p>
        </p:txBody>
      </p:sp>
    </p:spTree>
    <p:extLst>
      <p:ext uri="{BB962C8B-B14F-4D97-AF65-F5344CB8AC3E}">
        <p14:creationId xmlns:p14="http://schemas.microsoft.com/office/powerpoint/2010/main" val="422581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D17A-3E6F-863E-50A9-1F0A5C28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5A2CB-A321-9696-B8E3-A1959B686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If you want to make your own custom dataset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Tips:</a:t>
            </a:r>
          </a:p>
          <a:p>
            <a:r>
              <a:rPr lang="en-US" dirty="0"/>
              <a:t>Annotate ALL instances of target object, even if cut-off in image</a:t>
            </a:r>
          </a:p>
          <a:p>
            <a:r>
              <a:rPr lang="en-US" dirty="0"/>
              <a:t>Keep annotation bounding boxes as tight to object as possible</a:t>
            </a:r>
          </a:p>
          <a:p>
            <a:r>
              <a:rPr lang="en-US" dirty="0"/>
              <a:t>Background objects are good sometimes, lets network understand what does not classify as target object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Multiple Different Platforms:</a:t>
            </a:r>
          </a:p>
          <a:p>
            <a:r>
              <a:rPr lang="en-US" dirty="0" err="1"/>
              <a:t>Roboflow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Roboflow: Give your software the power to see objects in images and video</a:t>
            </a:r>
            <a:endParaRPr lang="en-US" dirty="0"/>
          </a:p>
          <a:p>
            <a:r>
              <a:rPr lang="en-US" dirty="0" err="1"/>
              <a:t>LabelImg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https://github.com/heartexlabs/labelImg</a:t>
            </a:r>
            <a:endParaRPr lang="en-US" dirty="0"/>
          </a:p>
          <a:p>
            <a:r>
              <a:rPr lang="en-US" dirty="0"/>
              <a:t>LabelMe: </a:t>
            </a:r>
            <a:r>
              <a:rPr lang="en-US" dirty="0">
                <a:hlinkClick r:id="rId5"/>
              </a:rPr>
              <a:t>wkentaro/labelme: Image Polygonal Annotation with Python (polygon, rectangle, circle, line, point and image-level flag annotation).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87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1FE3-8CE4-6E6F-7423-60304D7F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 Processing</a:t>
            </a:r>
          </a:p>
        </p:txBody>
      </p:sp>
      <p:pic>
        <p:nvPicPr>
          <p:cNvPr id="5" name="Picture 4" descr="A picture containing tree, outdoor, sky, branch&#10;&#10;Description automatically generated">
            <a:extLst>
              <a:ext uri="{FF2B5EF4-FFF2-40B4-BE49-F238E27FC236}">
                <a16:creationId xmlns:a16="http://schemas.microsoft.com/office/drawing/2014/main" id="{51D9EDD8-7ACB-9CED-3ABE-6A7579E47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88137" y="2062452"/>
            <a:ext cx="5289281" cy="3966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0581DD-32D2-2E36-B311-7FFE1F95075F}"/>
              </a:ext>
            </a:extLst>
          </p:cNvPr>
          <p:cNvSpPr txBox="1"/>
          <p:nvPr/>
        </p:nvSpPr>
        <p:spPr>
          <a:xfrm>
            <a:off x="682580" y="1690688"/>
            <a:ext cx="6774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Possible to learn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object detector more 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Remove large amounts of noise</a:t>
            </a:r>
          </a:p>
        </p:txBody>
      </p:sp>
    </p:spTree>
    <p:extLst>
      <p:ext uri="{BB962C8B-B14F-4D97-AF65-F5344CB8AC3E}">
        <p14:creationId xmlns:p14="http://schemas.microsoft.com/office/powerpoint/2010/main" val="3775519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ree, outdoor, sky, branch&#10;&#10;Description automatically generated">
            <a:extLst>
              <a:ext uri="{FF2B5EF4-FFF2-40B4-BE49-F238E27FC236}">
                <a16:creationId xmlns:a16="http://schemas.microsoft.com/office/drawing/2014/main" id="{89DDB970-135E-7718-F638-15046CDA5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819957" y="819957"/>
            <a:ext cx="6559643" cy="49197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56228-B7BF-A178-0F3A-A38FF61956FB}"/>
              </a:ext>
            </a:extLst>
          </p:cNvPr>
          <p:cNvSpPr txBox="1"/>
          <p:nvPr/>
        </p:nvSpPr>
        <p:spPr>
          <a:xfrm>
            <a:off x="0" y="6581001"/>
            <a:ext cx="2195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courtesy: Colin </a:t>
            </a:r>
            <a:r>
              <a:rPr lang="en-US" sz="1200" dirty="0" err="1"/>
              <a:t>Schmierer</a:t>
            </a:r>
            <a:endParaRPr lang="en-US" sz="1200" dirty="0"/>
          </a:p>
        </p:txBody>
      </p:sp>
      <p:pic>
        <p:nvPicPr>
          <p:cNvPr id="10" name="Picture 9" descr="A picture containing grass, tree, outdoor, sky&#10;&#10;Description automatically generated">
            <a:extLst>
              <a:ext uri="{FF2B5EF4-FFF2-40B4-BE49-F238E27FC236}">
                <a16:creationId xmlns:a16="http://schemas.microsoft.com/office/drawing/2014/main" id="{9204BA04-DB5E-F754-D8AE-327A9D6B3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4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B4C5-B899-8181-87D2-1AAA2623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6CA91-FD32-6972-A8C7-AA4FC2BF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a 1</a:t>
            </a:r>
            <a:r>
              <a:rPr lang="en-US" baseline="30000" dirty="0"/>
              <a:t>st</a:t>
            </a:r>
            <a:r>
              <a:rPr lang="en-US" dirty="0"/>
              <a:t> year Masters Student in Electrical Engineering and Computer Science</a:t>
            </a:r>
          </a:p>
          <a:p>
            <a:r>
              <a:rPr lang="en-US" dirty="0"/>
              <a:t>Member of UC Merced PADSYS Lab </a:t>
            </a:r>
          </a:p>
          <a:p>
            <a:endParaRPr lang="en-US" dirty="0"/>
          </a:p>
          <a:p>
            <a:r>
              <a:rPr lang="en-US" dirty="0"/>
              <a:t>Research Interests</a:t>
            </a:r>
          </a:p>
          <a:p>
            <a:pPr lvl="1"/>
            <a:r>
              <a:rPr lang="en-US" dirty="0"/>
              <a:t>High Performance Computing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52952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ree, outdoor, sky, branch&#10;&#10;Description automatically generated">
            <a:extLst>
              <a:ext uri="{FF2B5EF4-FFF2-40B4-BE49-F238E27FC236}">
                <a16:creationId xmlns:a16="http://schemas.microsoft.com/office/drawing/2014/main" id="{89DDB970-135E-7718-F638-15046CDA5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819957" y="819957"/>
            <a:ext cx="6559643" cy="4919731"/>
          </a:xfrm>
        </p:spPr>
      </p:pic>
      <p:pic>
        <p:nvPicPr>
          <p:cNvPr id="7" name="Picture 6" descr="A picture containing grass, tree, outdoor, plant&#10;&#10;Description automatically generated">
            <a:extLst>
              <a:ext uri="{FF2B5EF4-FFF2-40B4-BE49-F238E27FC236}">
                <a16:creationId xmlns:a16="http://schemas.microsoft.com/office/drawing/2014/main" id="{296FDA26-B24E-FB82-3C5F-4BF80071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9" y="21358"/>
            <a:ext cx="5127481" cy="6836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56228-B7BF-A178-0F3A-A38FF61956FB}"/>
              </a:ext>
            </a:extLst>
          </p:cNvPr>
          <p:cNvSpPr txBox="1"/>
          <p:nvPr/>
        </p:nvSpPr>
        <p:spPr>
          <a:xfrm>
            <a:off x="0" y="6581001"/>
            <a:ext cx="2195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courtesy: Colin </a:t>
            </a:r>
            <a:r>
              <a:rPr lang="en-US" sz="1200" dirty="0" err="1"/>
              <a:t>Schmierer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1048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ree, outdoor, sky, branch&#10;&#10;Description automatically generated">
            <a:extLst>
              <a:ext uri="{FF2B5EF4-FFF2-40B4-BE49-F238E27FC236}">
                <a16:creationId xmlns:a16="http://schemas.microsoft.com/office/drawing/2014/main" id="{89DDB970-135E-7718-F638-15046CDA5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819957" y="819957"/>
            <a:ext cx="6559643" cy="49197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56228-B7BF-A178-0F3A-A38FF61956FB}"/>
              </a:ext>
            </a:extLst>
          </p:cNvPr>
          <p:cNvSpPr txBox="1"/>
          <p:nvPr/>
        </p:nvSpPr>
        <p:spPr>
          <a:xfrm>
            <a:off x="0" y="6581001"/>
            <a:ext cx="2195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courtesy: Colin </a:t>
            </a:r>
            <a:r>
              <a:rPr lang="en-US" sz="1200" dirty="0" err="1"/>
              <a:t>Schmierer</a:t>
            </a:r>
            <a:endParaRPr lang="en-US" sz="1200" dirty="0"/>
          </a:p>
        </p:txBody>
      </p:sp>
      <p:pic>
        <p:nvPicPr>
          <p:cNvPr id="3" name="Picture 2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1789333B-ABB3-4FAC-2581-3371B346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4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Image before processing:</a:t>
            </a:r>
            <a:endParaRPr/>
          </a:p>
        </p:txBody>
      </p:sp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6925" y="1546225"/>
            <a:ext cx="516255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/>
          <p:nvPr/>
        </p:nvSpPr>
        <p:spPr>
          <a:xfrm>
            <a:off x="5876925" y="5727700"/>
            <a:ext cx="51625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of red channel shows that contrast is very poor dude to large groupings</a:t>
            </a:r>
            <a:endParaRPr/>
          </a:p>
        </p:txBody>
      </p:sp>
      <p:pic>
        <p:nvPicPr>
          <p:cNvPr id="99" name="Google Shape;99;p3" descr="A tree with no leaves&#10;&#10;Description automatically generated with low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152525" y="1522057"/>
            <a:ext cx="3438519" cy="5161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Image before processing:</a:t>
            </a:r>
            <a:endParaRPr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087" y="1514475"/>
            <a:ext cx="5153025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7700" y="1495425"/>
            <a:ext cx="510540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838200" y="5702300"/>
            <a:ext cx="9042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if we plot on a 3d graph, we can even more clearly observe the contrast issue across all channels. Our pixel colors are clustered too close together and gives very low contrast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Image after 1</a:t>
            </a:r>
            <a:r>
              <a:rPr lang="en-US" baseline="30000"/>
              <a:t>st</a:t>
            </a:r>
            <a:r>
              <a:rPr lang="en-US"/>
              <a:t> step of processing</a:t>
            </a:r>
            <a:endParaRPr/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1409238"/>
            <a:ext cx="4411662" cy="54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 txBox="1"/>
          <p:nvPr/>
        </p:nvSpPr>
        <p:spPr>
          <a:xfrm>
            <a:off x="5499100" y="1690688"/>
            <a:ext cx="6197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filter is a very simple contrast sharpening. It is a very slight change but can make a strong difference. This is done by using a matlab function in the image processing toolbox called imadjust.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Image after 2</a:t>
            </a:r>
            <a:r>
              <a:rPr lang="en-US" baseline="30000"/>
              <a:t>nd</a:t>
            </a:r>
            <a:r>
              <a:rPr lang="en-US"/>
              <a:t> step of processing</a:t>
            </a:r>
            <a:endParaRPr/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061" y="1447800"/>
            <a:ext cx="4084926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5825" y="1509712"/>
            <a:ext cx="516255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/>
          <p:nvPr/>
        </p:nvSpPr>
        <p:spPr>
          <a:xfrm>
            <a:off x="5194300" y="5791200"/>
            <a:ext cx="6642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we can see good distribution within our red band which tells us we have much better contrasts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Image after 2</a:t>
            </a:r>
            <a:r>
              <a:rPr lang="en-US" baseline="30000"/>
              <a:t>nd</a:t>
            </a:r>
            <a:r>
              <a:rPr lang="en-US"/>
              <a:t> step of processing</a:t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150" y="1690688"/>
            <a:ext cx="51435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3150" y="1690688"/>
            <a:ext cx="5200650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7"/>
          <p:cNvSpPr txBox="1"/>
          <p:nvPr/>
        </p:nvSpPr>
        <p:spPr>
          <a:xfrm>
            <a:off x="1130300" y="5918200"/>
            <a:ext cx="9766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like our red band, all the other channels show strong contrasts now and are no longer tightly clustered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Image after 3</a:t>
            </a:r>
            <a:r>
              <a:rPr lang="en-US" baseline="30000"/>
              <a:t>rd</a:t>
            </a:r>
            <a:r>
              <a:rPr lang="en-US"/>
              <a:t> step of processing</a:t>
            </a:r>
            <a:endParaRPr/>
          </a:p>
        </p:txBody>
      </p:sp>
      <p:pic>
        <p:nvPicPr>
          <p:cNvPr id="136" name="Google Shape;136;p8" descr="A black and white photo of a tree with no leave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398" y="1477436"/>
            <a:ext cx="3135117" cy="4706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8" descr="A black and white photo of a tree with no leave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45774" t="17359" r="9260" b="43243"/>
          <a:stretch/>
        </p:blipFill>
        <p:spPr>
          <a:xfrm>
            <a:off x="4660902" y="1893888"/>
            <a:ext cx="3090083" cy="406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 descr="A black and white photo of a tree with no leave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56307" t="74488" r="27893" b="15527"/>
          <a:stretch/>
        </p:blipFill>
        <p:spPr>
          <a:xfrm>
            <a:off x="8886256" y="321310"/>
            <a:ext cx="2637132" cy="25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/>
          <p:nvPr/>
        </p:nvSpPr>
        <p:spPr>
          <a:xfrm>
            <a:off x="8636372" y="3164681"/>
            <a:ext cx="31369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we can apply a thresholding value after converting the high-contrast image into grayscale to receive a binary output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Improvements: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branches (maybe find all straight lines and classify as branch for removal)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grass highlights more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CE2C0-C976-731A-C8B9-0A4F98533DC8}"/>
              </a:ext>
            </a:extLst>
          </p:cNvPr>
          <p:cNvSpPr txBox="1"/>
          <p:nvPr/>
        </p:nvSpPr>
        <p:spPr>
          <a:xfrm>
            <a:off x="418728" y="6469040"/>
            <a:ext cx="4057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Learn more: </a:t>
            </a: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https://www.youtube.com/watch?v=1-jURfDzP1s</a:t>
            </a:r>
            <a:endParaRPr lang="en-US" sz="1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ctangle 474">
            <a:extLst>
              <a:ext uri="{FF2B5EF4-FFF2-40B4-BE49-F238E27FC236}">
                <a16:creationId xmlns:a16="http://schemas.microsoft.com/office/drawing/2014/main" id="{33CDC0E7-0932-23E8-5A2A-85A397475346}"/>
              </a:ext>
            </a:extLst>
          </p:cNvPr>
          <p:cNvSpPr/>
          <p:nvPr/>
        </p:nvSpPr>
        <p:spPr>
          <a:xfrm>
            <a:off x="3141236" y="2581329"/>
            <a:ext cx="2081347" cy="40776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3859E-93BE-A14A-9AE3-7CE8F66C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168524"/>
            <a:ext cx="10515600" cy="1325563"/>
          </a:xfrm>
        </p:spPr>
        <p:txBody>
          <a:bodyPr/>
          <a:lstStyle/>
          <a:p>
            <a:r>
              <a:rPr lang="en-US" dirty="0"/>
              <a:t>Training Neural Network: Workflow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1A71B8-B476-F102-217C-2F8F26C57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33" y="4054556"/>
            <a:ext cx="940675" cy="12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A1ADF-B294-D5CC-6763-5032CC2A0604}"/>
              </a:ext>
            </a:extLst>
          </p:cNvPr>
          <p:cNvSpPr/>
          <p:nvPr/>
        </p:nvSpPr>
        <p:spPr>
          <a:xfrm>
            <a:off x="1398731" y="4054555"/>
            <a:ext cx="940675" cy="1253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2831F0E-0816-404B-3E3D-643E2F26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922" y="4136342"/>
            <a:ext cx="940675" cy="12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84CDFB-E82E-05A9-FB1B-CF1497EB742D}"/>
              </a:ext>
            </a:extLst>
          </p:cNvPr>
          <p:cNvSpPr/>
          <p:nvPr/>
        </p:nvSpPr>
        <p:spPr>
          <a:xfrm>
            <a:off x="1492921" y="4136340"/>
            <a:ext cx="940675" cy="1253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A4D2BF0-9014-F176-0555-9ACCBE53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701" y="4241078"/>
            <a:ext cx="940675" cy="12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75A810-3D74-DE26-A820-DF0D32F62D85}"/>
              </a:ext>
            </a:extLst>
          </p:cNvPr>
          <p:cNvSpPr/>
          <p:nvPr/>
        </p:nvSpPr>
        <p:spPr>
          <a:xfrm>
            <a:off x="1613701" y="4241077"/>
            <a:ext cx="940675" cy="1253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078A43-9517-BB0F-1256-5711C3C1584D}"/>
              </a:ext>
            </a:extLst>
          </p:cNvPr>
          <p:cNvSpPr/>
          <p:nvPr/>
        </p:nvSpPr>
        <p:spPr>
          <a:xfrm>
            <a:off x="1100827" y="3480430"/>
            <a:ext cx="1639495" cy="22238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48A7A-DFB7-FC61-09FE-75EAACA4D24F}"/>
              </a:ext>
            </a:extLst>
          </p:cNvPr>
          <p:cNvSpPr txBox="1"/>
          <p:nvPr/>
        </p:nvSpPr>
        <p:spPr>
          <a:xfrm>
            <a:off x="1100827" y="3497739"/>
            <a:ext cx="15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45C8F-3C44-8EED-8BBF-4A307C85201A}"/>
              </a:ext>
            </a:extLst>
          </p:cNvPr>
          <p:cNvSpPr/>
          <p:nvPr/>
        </p:nvSpPr>
        <p:spPr>
          <a:xfrm>
            <a:off x="3480728" y="3049316"/>
            <a:ext cx="1449158" cy="1635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87296B-0C65-DD0F-A3BC-621F65D580C3}"/>
              </a:ext>
            </a:extLst>
          </p:cNvPr>
          <p:cNvSpPr/>
          <p:nvPr/>
        </p:nvSpPr>
        <p:spPr>
          <a:xfrm>
            <a:off x="3480727" y="4857365"/>
            <a:ext cx="1449159" cy="16355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8F695-CB8A-DBD9-B4F7-260A85D3A9B5}"/>
              </a:ext>
            </a:extLst>
          </p:cNvPr>
          <p:cNvSpPr txBox="1"/>
          <p:nvPr/>
        </p:nvSpPr>
        <p:spPr>
          <a:xfrm>
            <a:off x="3455203" y="3028394"/>
            <a:ext cx="155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286FE0-CD57-678A-E9CF-018A2FC7817D}"/>
              </a:ext>
            </a:extLst>
          </p:cNvPr>
          <p:cNvSpPr txBox="1"/>
          <p:nvPr/>
        </p:nvSpPr>
        <p:spPr>
          <a:xfrm>
            <a:off x="3480727" y="4834768"/>
            <a:ext cx="14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Training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9B2F91-4E72-15F6-3A79-1B6EBD2ED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143" y="1676056"/>
            <a:ext cx="537233" cy="537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99FD2-17DA-1EF0-049D-8344176A85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632" t="30594" r="28768" b="28499"/>
          <a:stretch/>
        </p:blipFill>
        <p:spPr>
          <a:xfrm>
            <a:off x="1224304" y="1760006"/>
            <a:ext cx="537233" cy="36933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E72D70-8060-0863-D041-4EA694FD4425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492921" y="2129338"/>
            <a:ext cx="0" cy="13674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00D02B-B691-E424-C37E-BB4E9C29B65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285760" y="2213289"/>
            <a:ext cx="0" cy="12661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D1C1F8-40EF-7BC4-B606-F74210920B10}"/>
              </a:ext>
            </a:extLst>
          </p:cNvPr>
          <p:cNvSpPr txBox="1"/>
          <p:nvPr/>
        </p:nvSpPr>
        <p:spPr>
          <a:xfrm rot="16200000">
            <a:off x="780418" y="2554293"/>
            <a:ext cx="105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Annotate</a:t>
            </a: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16002DEA-97DE-DDB6-0296-FF358E50495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2740322" y="3867071"/>
            <a:ext cx="740406" cy="725267"/>
          </a:xfrm>
          <a:prstGeom prst="bentConnector3">
            <a:avLst>
              <a:gd name="adj1" fmla="val 3970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FC922F74-35CD-D69D-60B3-036C6CCC63DD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2740322" y="4592338"/>
            <a:ext cx="740405" cy="1082782"/>
          </a:xfrm>
          <a:prstGeom prst="bentConnector3">
            <a:avLst>
              <a:gd name="adj1" fmla="val 3970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B4104032-6CA4-762C-50B5-5844D36BD8C5}"/>
              </a:ext>
            </a:extLst>
          </p:cNvPr>
          <p:cNvSpPr/>
          <p:nvPr/>
        </p:nvSpPr>
        <p:spPr>
          <a:xfrm>
            <a:off x="3512335" y="3775477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A99E524-F19D-0AD2-A68F-5C0EDE77C6B2}"/>
              </a:ext>
            </a:extLst>
          </p:cNvPr>
          <p:cNvSpPr/>
          <p:nvPr/>
        </p:nvSpPr>
        <p:spPr>
          <a:xfrm>
            <a:off x="3791743" y="3355059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73C5D2A-7435-F185-006A-9518E50377FB}"/>
              </a:ext>
            </a:extLst>
          </p:cNvPr>
          <p:cNvSpPr/>
          <p:nvPr/>
        </p:nvSpPr>
        <p:spPr>
          <a:xfrm>
            <a:off x="3791743" y="3642167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CE8B8659-E51C-7A48-5EC8-ABE07E23B2B1}"/>
              </a:ext>
            </a:extLst>
          </p:cNvPr>
          <p:cNvSpPr/>
          <p:nvPr/>
        </p:nvSpPr>
        <p:spPr>
          <a:xfrm>
            <a:off x="3791743" y="3923669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233ECF7-61D8-F8DB-E08B-314A262E4F14}"/>
              </a:ext>
            </a:extLst>
          </p:cNvPr>
          <p:cNvSpPr/>
          <p:nvPr/>
        </p:nvSpPr>
        <p:spPr>
          <a:xfrm>
            <a:off x="3791743" y="4205172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392216E-5913-F8FF-4DCA-7032398E4C98}"/>
              </a:ext>
            </a:extLst>
          </p:cNvPr>
          <p:cNvSpPr/>
          <p:nvPr/>
        </p:nvSpPr>
        <p:spPr>
          <a:xfrm>
            <a:off x="4089962" y="3355059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7896A8C-A77D-7014-D69C-4AC3A3D6019C}"/>
              </a:ext>
            </a:extLst>
          </p:cNvPr>
          <p:cNvSpPr/>
          <p:nvPr/>
        </p:nvSpPr>
        <p:spPr>
          <a:xfrm>
            <a:off x="4089962" y="3642167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F29A52E-167A-ABD8-5A24-8FA6F3415090}"/>
              </a:ext>
            </a:extLst>
          </p:cNvPr>
          <p:cNvSpPr/>
          <p:nvPr/>
        </p:nvSpPr>
        <p:spPr>
          <a:xfrm>
            <a:off x="4089962" y="3923669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AB539A8D-50C2-00B9-3F18-9BEA7C163D88}"/>
              </a:ext>
            </a:extLst>
          </p:cNvPr>
          <p:cNvSpPr/>
          <p:nvPr/>
        </p:nvSpPr>
        <p:spPr>
          <a:xfrm>
            <a:off x="4089962" y="4205172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9663A5B4-997A-E412-7081-E02CBEE5336F}"/>
              </a:ext>
            </a:extLst>
          </p:cNvPr>
          <p:cNvSpPr/>
          <p:nvPr/>
        </p:nvSpPr>
        <p:spPr>
          <a:xfrm>
            <a:off x="4388626" y="3355059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CB05625-80CD-EA26-5F5C-C410B196952D}"/>
              </a:ext>
            </a:extLst>
          </p:cNvPr>
          <p:cNvSpPr/>
          <p:nvPr/>
        </p:nvSpPr>
        <p:spPr>
          <a:xfrm>
            <a:off x="4388626" y="3642167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437DFA70-8C30-BAC2-5653-08AE6797AE59}"/>
              </a:ext>
            </a:extLst>
          </p:cNvPr>
          <p:cNvSpPr/>
          <p:nvPr/>
        </p:nvSpPr>
        <p:spPr>
          <a:xfrm>
            <a:off x="4388626" y="3923669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125D7E9E-B2E2-F87E-9090-DBB24B20175D}"/>
              </a:ext>
            </a:extLst>
          </p:cNvPr>
          <p:cNvSpPr/>
          <p:nvPr/>
        </p:nvSpPr>
        <p:spPr>
          <a:xfrm>
            <a:off x="4388626" y="4205172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B229D407-C0C0-9F00-FA5D-D136DB76359D}"/>
              </a:ext>
            </a:extLst>
          </p:cNvPr>
          <p:cNvSpPr/>
          <p:nvPr/>
        </p:nvSpPr>
        <p:spPr>
          <a:xfrm>
            <a:off x="4648779" y="3775477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5AD46BB-4DDB-31F7-571B-A34502DF5FE9}"/>
              </a:ext>
            </a:extLst>
          </p:cNvPr>
          <p:cNvCxnSpPr>
            <a:stCxn id="175" idx="6"/>
            <a:endCxn id="176" idx="2"/>
          </p:cNvCxnSpPr>
          <p:nvPr/>
        </p:nvCxnSpPr>
        <p:spPr>
          <a:xfrm flipV="1">
            <a:off x="3720153" y="3461395"/>
            <a:ext cx="71590" cy="420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A1C2DB54-62CB-F013-EDF8-119147812B7E}"/>
              </a:ext>
            </a:extLst>
          </p:cNvPr>
          <p:cNvCxnSpPr>
            <a:cxnSpLocks/>
            <a:stCxn id="175" idx="6"/>
            <a:endCxn id="177" idx="2"/>
          </p:cNvCxnSpPr>
          <p:nvPr/>
        </p:nvCxnSpPr>
        <p:spPr>
          <a:xfrm flipV="1">
            <a:off x="3720153" y="3748503"/>
            <a:ext cx="71590" cy="13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31CB8A36-812D-CD93-9181-6C6569458D8F}"/>
              </a:ext>
            </a:extLst>
          </p:cNvPr>
          <p:cNvCxnSpPr>
            <a:cxnSpLocks/>
            <a:stCxn id="175" idx="6"/>
            <a:endCxn id="178" idx="2"/>
          </p:cNvCxnSpPr>
          <p:nvPr/>
        </p:nvCxnSpPr>
        <p:spPr>
          <a:xfrm>
            <a:off x="3720153" y="3881813"/>
            <a:ext cx="71590" cy="14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7836A4EF-60F4-AD93-1A13-55534B592D21}"/>
              </a:ext>
            </a:extLst>
          </p:cNvPr>
          <p:cNvCxnSpPr>
            <a:cxnSpLocks/>
            <a:stCxn id="175" idx="6"/>
            <a:endCxn id="179" idx="2"/>
          </p:cNvCxnSpPr>
          <p:nvPr/>
        </p:nvCxnSpPr>
        <p:spPr>
          <a:xfrm>
            <a:off x="3720153" y="3881813"/>
            <a:ext cx="71590" cy="42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23D19FEC-E16B-504F-C2D2-BBF0635EF84B}"/>
              </a:ext>
            </a:extLst>
          </p:cNvPr>
          <p:cNvCxnSpPr>
            <a:cxnSpLocks/>
            <a:stCxn id="176" idx="6"/>
            <a:endCxn id="181" idx="2"/>
          </p:cNvCxnSpPr>
          <p:nvPr/>
        </p:nvCxnSpPr>
        <p:spPr>
          <a:xfrm>
            <a:off x="3999561" y="3461395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5CF72A6-6A9B-AFB5-4E09-A551A441EE6D}"/>
              </a:ext>
            </a:extLst>
          </p:cNvPr>
          <p:cNvCxnSpPr>
            <a:cxnSpLocks/>
            <a:stCxn id="176" idx="6"/>
            <a:endCxn id="182" idx="2"/>
          </p:cNvCxnSpPr>
          <p:nvPr/>
        </p:nvCxnSpPr>
        <p:spPr>
          <a:xfrm>
            <a:off x="3999561" y="3461395"/>
            <a:ext cx="90401" cy="287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7AD69357-C9A8-446E-A01F-59A3BBF5FBF4}"/>
              </a:ext>
            </a:extLst>
          </p:cNvPr>
          <p:cNvCxnSpPr>
            <a:cxnSpLocks/>
            <a:stCxn id="176" idx="6"/>
            <a:endCxn id="183" idx="2"/>
          </p:cNvCxnSpPr>
          <p:nvPr/>
        </p:nvCxnSpPr>
        <p:spPr>
          <a:xfrm>
            <a:off x="3999561" y="3461395"/>
            <a:ext cx="90401" cy="56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8CBEE02E-133C-FA56-E527-BCE98EC5B0F5}"/>
              </a:ext>
            </a:extLst>
          </p:cNvPr>
          <p:cNvCxnSpPr>
            <a:cxnSpLocks/>
            <a:stCxn id="176" idx="6"/>
            <a:endCxn id="184" idx="2"/>
          </p:cNvCxnSpPr>
          <p:nvPr/>
        </p:nvCxnSpPr>
        <p:spPr>
          <a:xfrm>
            <a:off x="3999561" y="3461395"/>
            <a:ext cx="90401" cy="850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F029423-58CB-7A1B-6D5B-C7FBB03F154A}"/>
              </a:ext>
            </a:extLst>
          </p:cNvPr>
          <p:cNvCxnSpPr>
            <a:cxnSpLocks/>
            <a:stCxn id="177" idx="6"/>
            <a:endCxn id="181" idx="2"/>
          </p:cNvCxnSpPr>
          <p:nvPr/>
        </p:nvCxnSpPr>
        <p:spPr>
          <a:xfrm flipV="1">
            <a:off x="3999561" y="3461395"/>
            <a:ext cx="90401" cy="287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1BF396F-62F3-E10C-ED1B-FA40C033D630}"/>
              </a:ext>
            </a:extLst>
          </p:cNvPr>
          <p:cNvCxnSpPr>
            <a:cxnSpLocks/>
            <a:stCxn id="177" idx="6"/>
            <a:endCxn id="182" idx="2"/>
          </p:cNvCxnSpPr>
          <p:nvPr/>
        </p:nvCxnSpPr>
        <p:spPr>
          <a:xfrm>
            <a:off x="3999561" y="3748503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A08E6769-3FD7-7E86-4F57-3D4054A00B62}"/>
              </a:ext>
            </a:extLst>
          </p:cNvPr>
          <p:cNvCxnSpPr>
            <a:cxnSpLocks/>
            <a:stCxn id="177" idx="6"/>
            <a:endCxn id="183" idx="2"/>
          </p:cNvCxnSpPr>
          <p:nvPr/>
        </p:nvCxnSpPr>
        <p:spPr>
          <a:xfrm>
            <a:off x="3999561" y="3748503"/>
            <a:ext cx="90401" cy="281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A0C08664-F93A-7026-FD66-C7F01629B379}"/>
              </a:ext>
            </a:extLst>
          </p:cNvPr>
          <p:cNvCxnSpPr>
            <a:cxnSpLocks/>
            <a:stCxn id="177" idx="6"/>
            <a:endCxn id="184" idx="2"/>
          </p:cNvCxnSpPr>
          <p:nvPr/>
        </p:nvCxnSpPr>
        <p:spPr>
          <a:xfrm>
            <a:off x="3999561" y="3748503"/>
            <a:ext cx="90401" cy="56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A12E645-7F68-063A-09DB-F6DC7F5CA89F}"/>
              </a:ext>
            </a:extLst>
          </p:cNvPr>
          <p:cNvCxnSpPr>
            <a:cxnSpLocks/>
            <a:stCxn id="178" idx="6"/>
            <a:endCxn id="181" idx="2"/>
          </p:cNvCxnSpPr>
          <p:nvPr/>
        </p:nvCxnSpPr>
        <p:spPr>
          <a:xfrm flipV="1">
            <a:off x="3999561" y="3461395"/>
            <a:ext cx="90401" cy="56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5B3B6135-F35B-B7DE-497A-71D004C90738}"/>
              </a:ext>
            </a:extLst>
          </p:cNvPr>
          <p:cNvCxnSpPr>
            <a:cxnSpLocks/>
            <a:stCxn id="178" idx="6"/>
            <a:endCxn id="182" idx="2"/>
          </p:cNvCxnSpPr>
          <p:nvPr/>
        </p:nvCxnSpPr>
        <p:spPr>
          <a:xfrm flipV="1">
            <a:off x="3999561" y="3748503"/>
            <a:ext cx="90401" cy="281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661538AD-D255-0AB3-624E-17F66C980BB5}"/>
              </a:ext>
            </a:extLst>
          </p:cNvPr>
          <p:cNvCxnSpPr>
            <a:cxnSpLocks/>
            <a:stCxn id="178" idx="6"/>
            <a:endCxn id="183" idx="2"/>
          </p:cNvCxnSpPr>
          <p:nvPr/>
        </p:nvCxnSpPr>
        <p:spPr>
          <a:xfrm>
            <a:off x="3999561" y="4030005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CCE47FD-4B58-E631-7723-5D9D1EE853FC}"/>
              </a:ext>
            </a:extLst>
          </p:cNvPr>
          <p:cNvCxnSpPr>
            <a:cxnSpLocks/>
            <a:stCxn id="178" idx="6"/>
            <a:endCxn id="184" idx="2"/>
          </p:cNvCxnSpPr>
          <p:nvPr/>
        </p:nvCxnSpPr>
        <p:spPr>
          <a:xfrm>
            <a:off x="3999561" y="4030005"/>
            <a:ext cx="90401" cy="281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C05F81D7-0D41-4882-6663-BCAFC2A1B08E}"/>
              </a:ext>
            </a:extLst>
          </p:cNvPr>
          <p:cNvCxnSpPr>
            <a:cxnSpLocks/>
            <a:stCxn id="179" idx="6"/>
            <a:endCxn id="181" idx="2"/>
          </p:cNvCxnSpPr>
          <p:nvPr/>
        </p:nvCxnSpPr>
        <p:spPr>
          <a:xfrm flipV="1">
            <a:off x="3999561" y="3461395"/>
            <a:ext cx="90401" cy="850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31ECA16E-2D63-0DC3-0FE1-ACC35237CBDB}"/>
              </a:ext>
            </a:extLst>
          </p:cNvPr>
          <p:cNvCxnSpPr>
            <a:cxnSpLocks/>
            <a:stCxn id="179" idx="6"/>
            <a:endCxn id="182" idx="2"/>
          </p:cNvCxnSpPr>
          <p:nvPr/>
        </p:nvCxnSpPr>
        <p:spPr>
          <a:xfrm flipV="1">
            <a:off x="3999561" y="3748503"/>
            <a:ext cx="90401" cy="56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16A7EF4B-ACD6-26EF-1D8A-44946AEB57D9}"/>
              </a:ext>
            </a:extLst>
          </p:cNvPr>
          <p:cNvCxnSpPr>
            <a:cxnSpLocks/>
            <a:stCxn id="179" idx="6"/>
            <a:endCxn id="183" idx="2"/>
          </p:cNvCxnSpPr>
          <p:nvPr/>
        </p:nvCxnSpPr>
        <p:spPr>
          <a:xfrm flipV="1">
            <a:off x="3999561" y="4030005"/>
            <a:ext cx="90401" cy="281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8F4E98EB-8C5A-5D84-7890-D241898D5046}"/>
              </a:ext>
            </a:extLst>
          </p:cNvPr>
          <p:cNvCxnSpPr>
            <a:cxnSpLocks/>
            <a:stCxn id="179" idx="6"/>
            <a:endCxn id="184" idx="2"/>
          </p:cNvCxnSpPr>
          <p:nvPr/>
        </p:nvCxnSpPr>
        <p:spPr>
          <a:xfrm>
            <a:off x="3999561" y="4311508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DCCECFC-96FB-4B2E-136D-DE28564E6585}"/>
              </a:ext>
            </a:extLst>
          </p:cNvPr>
          <p:cNvCxnSpPr>
            <a:cxnSpLocks/>
          </p:cNvCxnSpPr>
          <p:nvPr/>
        </p:nvCxnSpPr>
        <p:spPr>
          <a:xfrm>
            <a:off x="4304914" y="3455567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7B7B002-DD8F-C81E-9484-B202FB45EB00}"/>
              </a:ext>
            </a:extLst>
          </p:cNvPr>
          <p:cNvCxnSpPr>
            <a:cxnSpLocks/>
          </p:cNvCxnSpPr>
          <p:nvPr/>
        </p:nvCxnSpPr>
        <p:spPr>
          <a:xfrm>
            <a:off x="4304914" y="3455567"/>
            <a:ext cx="90401" cy="287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EAC7655F-66DD-7C40-8E7E-C9B0581EF5B0}"/>
              </a:ext>
            </a:extLst>
          </p:cNvPr>
          <p:cNvCxnSpPr>
            <a:cxnSpLocks/>
          </p:cNvCxnSpPr>
          <p:nvPr/>
        </p:nvCxnSpPr>
        <p:spPr>
          <a:xfrm>
            <a:off x="4304914" y="3455567"/>
            <a:ext cx="90401" cy="56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7CA2B0BF-7974-045F-0F52-11151E537D8F}"/>
              </a:ext>
            </a:extLst>
          </p:cNvPr>
          <p:cNvCxnSpPr>
            <a:cxnSpLocks/>
          </p:cNvCxnSpPr>
          <p:nvPr/>
        </p:nvCxnSpPr>
        <p:spPr>
          <a:xfrm>
            <a:off x="4304914" y="3455567"/>
            <a:ext cx="90401" cy="850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7BF930C9-9B95-6295-7EC3-0EFD211D1BCF}"/>
              </a:ext>
            </a:extLst>
          </p:cNvPr>
          <p:cNvCxnSpPr>
            <a:cxnSpLocks/>
          </p:cNvCxnSpPr>
          <p:nvPr/>
        </p:nvCxnSpPr>
        <p:spPr>
          <a:xfrm flipV="1">
            <a:off x="4304914" y="3455567"/>
            <a:ext cx="90401" cy="287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F80C1955-6642-9380-26B0-BB14CB23F55E}"/>
              </a:ext>
            </a:extLst>
          </p:cNvPr>
          <p:cNvCxnSpPr>
            <a:cxnSpLocks/>
          </p:cNvCxnSpPr>
          <p:nvPr/>
        </p:nvCxnSpPr>
        <p:spPr>
          <a:xfrm>
            <a:off x="4304914" y="3742675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BE872C0-EC15-A50E-870D-8F80FE8475A1}"/>
              </a:ext>
            </a:extLst>
          </p:cNvPr>
          <p:cNvCxnSpPr>
            <a:cxnSpLocks/>
          </p:cNvCxnSpPr>
          <p:nvPr/>
        </p:nvCxnSpPr>
        <p:spPr>
          <a:xfrm>
            <a:off x="4304914" y="3742675"/>
            <a:ext cx="90401" cy="281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F02394B1-E323-EF57-F3D9-101D49066C25}"/>
              </a:ext>
            </a:extLst>
          </p:cNvPr>
          <p:cNvCxnSpPr>
            <a:cxnSpLocks/>
          </p:cNvCxnSpPr>
          <p:nvPr/>
        </p:nvCxnSpPr>
        <p:spPr>
          <a:xfrm>
            <a:off x="4304914" y="3742675"/>
            <a:ext cx="90401" cy="56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A17F214-C944-60B4-B52A-3E173016F1AD}"/>
              </a:ext>
            </a:extLst>
          </p:cNvPr>
          <p:cNvCxnSpPr>
            <a:cxnSpLocks/>
          </p:cNvCxnSpPr>
          <p:nvPr/>
        </p:nvCxnSpPr>
        <p:spPr>
          <a:xfrm flipV="1">
            <a:off x="4304914" y="3455567"/>
            <a:ext cx="90401" cy="56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C0E3A32-5615-B2DE-E369-3DDB624E1195}"/>
              </a:ext>
            </a:extLst>
          </p:cNvPr>
          <p:cNvCxnSpPr>
            <a:cxnSpLocks/>
          </p:cNvCxnSpPr>
          <p:nvPr/>
        </p:nvCxnSpPr>
        <p:spPr>
          <a:xfrm flipV="1">
            <a:off x="4304914" y="3742675"/>
            <a:ext cx="90401" cy="281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E9FA6EC-2922-34E6-4D61-98E425370F02}"/>
              </a:ext>
            </a:extLst>
          </p:cNvPr>
          <p:cNvCxnSpPr>
            <a:cxnSpLocks/>
          </p:cNvCxnSpPr>
          <p:nvPr/>
        </p:nvCxnSpPr>
        <p:spPr>
          <a:xfrm>
            <a:off x="4304914" y="4024177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3B4F54A2-BC78-18A3-45B0-C648E76495D4}"/>
              </a:ext>
            </a:extLst>
          </p:cNvPr>
          <p:cNvCxnSpPr>
            <a:cxnSpLocks/>
          </p:cNvCxnSpPr>
          <p:nvPr/>
        </p:nvCxnSpPr>
        <p:spPr>
          <a:xfrm>
            <a:off x="4304914" y="4024177"/>
            <a:ext cx="90401" cy="281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9AE14A00-765B-447A-B8F4-EE1BC310195A}"/>
              </a:ext>
            </a:extLst>
          </p:cNvPr>
          <p:cNvCxnSpPr>
            <a:cxnSpLocks/>
          </p:cNvCxnSpPr>
          <p:nvPr/>
        </p:nvCxnSpPr>
        <p:spPr>
          <a:xfrm flipV="1">
            <a:off x="4304914" y="3455567"/>
            <a:ext cx="90401" cy="850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DBE5B3D4-03E0-52D4-8208-BD87DBBC8B19}"/>
              </a:ext>
            </a:extLst>
          </p:cNvPr>
          <p:cNvCxnSpPr>
            <a:cxnSpLocks/>
          </p:cNvCxnSpPr>
          <p:nvPr/>
        </p:nvCxnSpPr>
        <p:spPr>
          <a:xfrm flipV="1">
            <a:off x="4304914" y="3742675"/>
            <a:ext cx="90401" cy="56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E943B11-F797-FF67-0785-EB2228F36878}"/>
              </a:ext>
            </a:extLst>
          </p:cNvPr>
          <p:cNvCxnSpPr>
            <a:cxnSpLocks/>
          </p:cNvCxnSpPr>
          <p:nvPr/>
        </p:nvCxnSpPr>
        <p:spPr>
          <a:xfrm flipV="1">
            <a:off x="4304914" y="4024177"/>
            <a:ext cx="90401" cy="281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367202D7-EE01-4027-04EB-3DE0067776A5}"/>
              </a:ext>
            </a:extLst>
          </p:cNvPr>
          <p:cNvCxnSpPr>
            <a:cxnSpLocks/>
          </p:cNvCxnSpPr>
          <p:nvPr/>
        </p:nvCxnSpPr>
        <p:spPr>
          <a:xfrm>
            <a:off x="4304914" y="4305680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1CC700F-18AF-7764-D514-B3C7BEE41005}"/>
              </a:ext>
            </a:extLst>
          </p:cNvPr>
          <p:cNvCxnSpPr>
            <a:stCxn id="185" idx="6"/>
            <a:endCxn id="189" idx="2"/>
          </p:cNvCxnSpPr>
          <p:nvPr/>
        </p:nvCxnSpPr>
        <p:spPr>
          <a:xfrm>
            <a:off x="4596444" y="3461395"/>
            <a:ext cx="52335" cy="420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88F17EFC-0098-DA4F-F5C5-0312A80E6099}"/>
              </a:ext>
            </a:extLst>
          </p:cNvPr>
          <p:cNvCxnSpPr>
            <a:cxnSpLocks/>
            <a:stCxn id="186" idx="6"/>
            <a:endCxn id="189" idx="2"/>
          </p:cNvCxnSpPr>
          <p:nvPr/>
        </p:nvCxnSpPr>
        <p:spPr>
          <a:xfrm>
            <a:off x="4596444" y="3748503"/>
            <a:ext cx="52335" cy="13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04EF068C-6D40-75C3-8D76-3FF82A16C196}"/>
              </a:ext>
            </a:extLst>
          </p:cNvPr>
          <p:cNvCxnSpPr>
            <a:cxnSpLocks/>
            <a:stCxn id="187" idx="6"/>
            <a:endCxn id="189" idx="2"/>
          </p:cNvCxnSpPr>
          <p:nvPr/>
        </p:nvCxnSpPr>
        <p:spPr>
          <a:xfrm flipV="1">
            <a:off x="4596444" y="3881813"/>
            <a:ext cx="52335" cy="14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3167BB85-F7AE-2894-8917-C65F2C55FD83}"/>
              </a:ext>
            </a:extLst>
          </p:cNvPr>
          <p:cNvCxnSpPr>
            <a:cxnSpLocks/>
            <a:stCxn id="189" idx="2"/>
            <a:endCxn id="188" idx="6"/>
          </p:cNvCxnSpPr>
          <p:nvPr/>
        </p:nvCxnSpPr>
        <p:spPr>
          <a:xfrm flipH="1">
            <a:off x="4596444" y="3881813"/>
            <a:ext cx="52335" cy="42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683995B8-48EF-7D96-E664-E5F340C8EC73}"/>
              </a:ext>
            </a:extLst>
          </p:cNvPr>
          <p:cNvSpPr/>
          <p:nvPr/>
        </p:nvSpPr>
        <p:spPr>
          <a:xfrm>
            <a:off x="3506662" y="5565291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2333A45-9CEE-48C8-E83D-F5E6536E80FC}"/>
              </a:ext>
            </a:extLst>
          </p:cNvPr>
          <p:cNvSpPr/>
          <p:nvPr/>
        </p:nvSpPr>
        <p:spPr>
          <a:xfrm>
            <a:off x="3786070" y="5144873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241FA8B7-1B96-D7CB-5133-D044929E2225}"/>
              </a:ext>
            </a:extLst>
          </p:cNvPr>
          <p:cNvSpPr/>
          <p:nvPr/>
        </p:nvSpPr>
        <p:spPr>
          <a:xfrm>
            <a:off x="3786070" y="5431981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50043C73-892A-25BC-8862-657AE277D2CB}"/>
              </a:ext>
            </a:extLst>
          </p:cNvPr>
          <p:cNvSpPr/>
          <p:nvPr/>
        </p:nvSpPr>
        <p:spPr>
          <a:xfrm>
            <a:off x="3786070" y="5713483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5435CC3B-0BD0-B8B0-984F-7C28F0C1EFD4}"/>
              </a:ext>
            </a:extLst>
          </p:cNvPr>
          <p:cNvSpPr/>
          <p:nvPr/>
        </p:nvSpPr>
        <p:spPr>
          <a:xfrm>
            <a:off x="3786070" y="5994986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FDAFE499-83E8-5E37-ADF9-ADD0E04B781B}"/>
              </a:ext>
            </a:extLst>
          </p:cNvPr>
          <p:cNvSpPr/>
          <p:nvPr/>
        </p:nvSpPr>
        <p:spPr>
          <a:xfrm>
            <a:off x="4084289" y="5144873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EF7C6F35-43BE-22EC-D4FD-052346C78521}"/>
              </a:ext>
            </a:extLst>
          </p:cNvPr>
          <p:cNvSpPr/>
          <p:nvPr/>
        </p:nvSpPr>
        <p:spPr>
          <a:xfrm>
            <a:off x="4084289" y="5431981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5AD54954-ACA9-E8DA-01AE-6E24699A22C2}"/>
              </a:ext>
            </a:extLst>
          </p:cNvPr>
          <p:cNvSpPr/>
          <p:nvPr/>
        </p:nvSpPr>
        <p:spPr>
          <a:xfrm>
            <a:off x="4084289" y="5713483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BF3787DB-4909-F94B-8230-A2A0FC42B4C0}"/>
              </a:ext>
            </a:extLst>
          </p:cNvPr>
          <p:cNvSpPr/>
          <p:nvPr/>
        </p:nvSpPr>
        <p:spPr>
          <a:xfrm>
            <a:off x="4084289" y="5994986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DAA0FF5-8D0C-ACBE-5846-F7C2F4968C04}"/>
              </a:ext>
            </a:extLst>
          </p:cNvPr>
          <p:cNvSpPr/>
          <p:nvPr/>
        </p:nvSpPr>
        <p:spPr>
          <a:xfrm>
            <a:off x="4382953" y="5144873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033D4A2-2763-3342-193B-62411458C160}"/>
              </a:ext>
            </a:extLst>
          </p:cNvPr>
          <p:cNvSpPr/>
          <p:nvPr/>
        </p:nvSpPr>
        <p:spPr>
          <a:xfrm>
            <a:off x="4382953" y="5431981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EDB5C36A-A1BA-D7F4-8B06-5F13E5590AE6}"/>
              </a:ext>
            </a:extLst>
          </p:cNvPr>
          <p:cNvSpPr/>
          <p:nvPr/>
        </p:nvSpPr>
        <p:spPr>
          <a:xfrm>
            <a:off x="4382953" y="5713483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3A4DD81A-59E5-E748-9E27-83A2B945F0A9}"/>
              </a:ext>
            </a:extLst>
          </p:cNvPr>
          <p:cNvSpPr/>
          <p:nvPr/>
        </p:nvSpPr>
        <p:spPr>
          <a:xfrm>
            <a:off x="4382953" y="5994986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60C2848-CCDC-B7C4-F3E6-0121A8CFBF79}"/>
              </a:ext>
            </a:extLst>
          </p:cNvPr>
          <p:cNvSpPr/>
          <p:nvPr/>
        </p:nvSpPr>
        <p:spPr>
          <a:xfrm>
            <a:off x="4643106" y="5565291"/>
            <a:ext cx="207818" cy="212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F6147F1F-7448-634F-AE60-E5F32C4B8C81}"/>
              </a:ext>
            </a:extLst>
          </p:cNvPr>
          <p:cNvCxnSpPr>
            <a:stCxn id="280" idx="6"/>
            <a:endCxn id="281" idx="2"/>
          </p:cNvCxnSpPr>
          <p:nvPr/>
        </p:nvCxnSpPr>
        <p:spPr>
          <a:xfrm flipV="1">
            <a:off x="3714480" y="5251209"/>
            <a:ext cx="71590" cy="420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20B22E39-5232-D18C-D0B4-B6CBCE000F5D}"/>
              </a:ext>
            </a:extLst>
          </p:cNvPr>
          <p:cNvCxnSpPr>
            <a:cxnSpLocks/>
            <a:stCxn id="280" idx="6"/>
            <a:endCxn id="282" idx="2"/>
          </p:cNvCxnSpPr>
          <p:nvPr/>
        </p:nvCxnSpPr>
        <p:spPr>
          <a:xfrm flipV="1">
            <a:off x="3714480" y="5538317"/>
            <a:ext cx="71590" cy="13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8F667E39-6472-1080-D373-2194959352E4}"/>
              </a:ext>
            </a:extLst>
          </p:cNvPr>
          <p:cNvCxnSpPr>
            <a:cxnSpLocks/>
            <a:stCxn id="280" idx="6"/>
            <a:endCxn id="283" idx="2"/>
          </p:cNvCxnSpPr>
          <p:nvPr/>
        </p:nvCxnSpPr>
        <p:spPr>
          <a:xfrm>
            <a:off x="3714480" y="5671627"/>
            <a:ext cx="71590" cy="14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71DC771A-1D54-DED7-B9AA-FE28F2D5F2AD}"/>
              </a:ext>
            </a:extLst>
          </p:cNvPr>
          <p:cNvCxnSpPr>
            <a:cxnSpLocks/>
            <a:stCxn id="280" idx="6"/>
            <a:endCxn id="284" idx="2"/>
          </p:cNvCxnSpPr>
          <p:nvPr/>
        </p:nvCxnSpPr>
        <p:spPr>
          <a:xfrm>
            <a:off x="3714480" y="5671627"/>
            <a:ext cx="71590" cy="42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D59DFA4-7679-590F-5562-99082D7355C5}"/>
              </a:ext>
            </a:extLst>
          </p:cNvPr>
          <p:cNvCxnSpPr>
            <a:cxnSpLocks/>
            <a:stCxn id="281" idx="6"/>
            <a:endCxn id="285" idx="2"/>
          </p:cNvCxnSpPr>
          <p:nvPr/>
        </p:nvCxnSpPr>
        <p:spPr>
          <a:xfrm>
            <a:off x="3993888" y="5251209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5029120C-7838-5780-A85C-890685394DC0}"/>
              </a:ext>
            </a:extLst>
          </p:cNvPr>
          <p:cNvCxnSpPr>
            <a:cxnSpLocks/>
            <a:stCxn id="281" idx="6"/>
            <a:endCxn id="286" idx="2"/>
          </p:cNvCxnSpPr>
          <p:nvPr/>
        </p:nvCxnSpPr>
        <p:spPr>
          <a:xfrm>
            <a:off x="3993888" y="5251209"/>
            <a:ext cx="90401" cy="287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A904C220-B44E-DE78-D421-678F0DCF6015}"/>
              </a:ext>
            </a:extLst>
          </p:cNvPr>
          <p:cNvCxnSpPr>
            <a:cxnSpLocks/>
            <a:stCxn id="281" idx="6"/>
            <a:endCxn id="287" idx="2"/>
          </p:cNvCxnSpPr>
          <p:nvPr/>
        </p:nvCxnSpPr>
        <p:spPr>
          <a:xfrm>
            <a:off x="3993888" y="5251209"/>
            <a:ext cx="90401" cy="56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B6C3B7F8-08D3-2341-EBF2-FC82588B58B0}"/>
              </a:ext>
            </a:extLst>
          </p:cNvPr>
          <p:cNvCxnSpPr>
            <a:cxnSpLocks/>
            <a:stCxn id="281" idx="6"/>
            <a:endCxn id="288" idx="2"/>
          </p:cNvCxnSpPr>
          <p:nvPr/>
        </p:nvCxnSpPr>
        <p:spPr>
          <a:xfrm>
            <a:off x="3993888" y="5251209"/>
            <a:ext cx="90401" cy="850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40D3ECB7-55F4-C7FD-583A-22B70CFDC997}"/>
              </a:ext>
            </a:extLst>
          </p:cNvPr>
          <p:cNvCxnSpPr>
            <a:cxnSpLocks/>
            <a:stCxn id="282" idx="6"/>
            <a:endCxn id="285" idx="2"/>
          </p:cNvCxnSpPr>
          <p:nvPr/>
        </p:nvCxnSpPr>
        <p:spPr>
          <a:xfrm flipV="1">
            <a:off x="3993888" y="5251209"/>
            <a:ext cx="90401" cy="287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D91467CB-2BC4-E9BB-5CF5-19F1F61EBFFB}"/>
              </a:ext>
            </a:extLst>
          </p:cNvPr>
          <p:cNvCxnSpPr>
            <a:cxnSpLocks/>
            <a:stCxn id="282" idx="6"/>
            <a:endCxn id="286" idx="2"/>
          </p:cNvCxnSpPr>
          <p:nvPr/>
        </p:nvCxnSpPr>
        <p:spPr>
          <a:xfrm>
            <a:off x="3993888" y="5538317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8E6488D1-37B4-40BC-0C2E-9E652BA5B5A4}"/>
              </a:ext>
            </a:extLst>
          </p:cNvPr>
          <p:cNvCxnSpPr>
            <a:cxnSpLocks/>
            <a:stCxn id="282" idx="6"/>
            <a:endCxn id="287" idx="2"/>
          </p:cNvCxnSpPr>
          <p:nvPr/>
        </p:nvCxnSpPr>
        <p:spPr>
          <a:xfrm>
            <a:off x="3993888" y="5538317"/>
            <a:ext cx="90401" cy="281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64AD3A54-4FB0-1FA1-79D7-11E5A9A16A24}"/>
              </a:ext>
            </a:extLst>
          </p:cNvPr>
          <p:cNvCxnSpPr>
            <a:cxnSpLocks/>
            <a:stCxn id="282" idx="6"/>
            <a:endCxn id="288" idx="2"/>
          </p:cNvCxnSpPr>
          <p:nvPr/>
        </p:nvCxnSpPr>
        <p:spPr>
          <a:xfrm>
            <a:off x="3993888" y="5538317"/>
            <a:ext cx="90401" cy="56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53A45B35-CF79-0E5B-DE33-C9C0FD342A0C}"/>
              </a:ext>
            </a:extLst>
          </p:cNvPr>
          <p:cNvCxnSpPr>
            <a:cxnSpLocks/>
            <a:stCxn id="283" idx="6"/>
            <a:endCxn id="285" idx="2"/>
          </p:cNvCxnSpPr>
          <p:nvPr/>
        </p:nvCxnSpPr>
        <p:spPr>
          <a:xfrm flipV="1">
            <a:off x="3993888" y="5251209"/>
            <a:ext cx="90401" cy="56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718A1170-4D08-310A-7079-2C28A4350E2E}"/>
              </a:ext>
            </a:extLst>
          </p:cNvPr>
          <p:cNvCxnSpPr>
            <a:cxnSpLocks/>
            <a:stCxn id="283" idx="6"/>
            <a:endCxn id="286" idx="2"/>
          </p:cNvCxnSpPr>
          <p:nvPr/>
        </p:nvCxnSpPr>
        <p:spPr>
          <a:xfrm flipV="1">
            <a:off x="3993888" y="5538317"/>
            <a:ext cx="90401" cy="281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B54914D6-15C0-4D7A-A21F-53B7B12B9D04}"/>
              </a:ext>
            </a:extLst>
          </p:cNvPr>
          <p:cNvCxnSpPr>
            <a:cxnSpLocks/>
            <a:stCxn id="283" idx="6"/>
            <a:endCxn id="287" idx="2"/>
          </p:cNvCxnSpPr>
          <p:nvPr/>
        </p:nvCxnSpPr>
        <p:spPr>
          <a:xfrm>
            <a:off x="3993888" y="5819819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5804B3DF-1D7E-86E1-2427-3E11B73D88EF}"/>
              </a:ext>
            </a:extLst>
          </p:cNvPr>
          <p:cNvCxnSpPr>
            <a:cxnSpLocks/>
            <a:stCxn id="283" idx="6"/>
            <a:endCxn id="288" idx="2"/>
          </p:cNvCxnSpPr>
          <p:nvPr/>
        </p:nvCxnSpPr>
        <p:spPr>
          <a:xfrm>
            <a:off x="3993888" y="5819819"/>
            <a:ext cx="90401" cy="281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72ACE2E4-379A-80DE-C036-470F30BF9419}"/>
              </a:ext>
            </a:extLst>
          </p:cNvPr>
          <p:cNvCxnSpPr>
            <a:cxnSpLocks/>
            <a:stCxn id="284" idx="6"/>
            <a:endCxn id="285" idx="2"/>
          </p:cNvCxnSpPr>
          <p:nvPr/>
        </p:nvCxnSpPr>
        <p:spPr>
          <a:xfrm flipV="1">
            <a:off x="3993888" y="5251209"/>
            <a:ext cx="90401" cy="850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B04A333B-B91A-5738-9AA5-0373BDE62EC6}"/>
              </a:ext>
            </a:extLst>
          </p:cNvPr>
          <p:cNvCxnSpPr>
            <a:cxnSpLocks/>
            <a:stCxn id="284" idx="6"/>
            <a:endCxn id="286" idx="2"/>
          </p:cNvCxnSpPr>
          <p:nvPr/>
        </p:nvCxnSpPr>
        <p:spPr>
          <a:xfrm flipV="1">
            <a:off x="3993888" y="5538317"/>
            <a:ext cx="90401" cy="56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592C8671-6157-2DD6-4AD6-42F9F2AA13CC}"/>
              </a:ext>
            </a:extLst>
          </p:cNvPr>
          <p:cNvCxnSpPr>
            <a:cxnSpLocks/>
            <a:stCxn id="284" idx="6"/>
            <a:endCxn id="287" idx="2"/>
          </p:cNvCxnSpPr>
          <p:nvPr/>
        </p:nvCxnSpPr>
        <p:spPr>
          <a:xfrm flipV="1">
            <a:off x="3993888" y="5819819"/>
            <a:ext cx="90401" cy="281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358AAB6E-E3B9-CB8E-A6BE-DFFD9043522F}"/>
              </a:ext>
            </a:extLst>
          </p:cNvPr>
          <p:cNvCxnSpPr>
            <a:cxnSpLocks/>
            <a:stCxn id="284" idx="6"/>
            <a:endCxn id="288" idx="2"/>
          </p:cNvCxnSpPr>
          <p:nvPr/>
        </p:nvCxnSpPr>
        <p:spPr>
          <a:xfrm>
            <a:off x="3993888" y="6101322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1D57D995-E462-3D4E-D92B-37D6A54DB745}"/>
              </a:ext>
            </a:extLst>
          </p:cNvPr>
          <p:cNvCxnSpPr>
            <a:cxnSpLocks/>
          </p:cNvCxnSpPr>
          <p:nvPr/>
        </p:nvCxnSpPr>
        <p:spPr>
          <a:xfrm>
            <a:off x="4299241" y="5245381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AC7B3EED-9FF4-3F05-5176-D621A87E47B6}"/>
              </a:ext>
            </a:extLst>
          </p:cNvPr>
          <p:cNvCxnSpPr>
            <a:cxnSpLocks/>
          </p:cNvCxnSpPr>
          <p:nvPr/>
        </p:nvCxnSpPr>
        <p:spPr>
          <a:xfrm>
            <a:off x="4299241" y="5245381"/>
            <a:ext cx="90401" cy="287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A59689E4-D805-2555-D896-21DB70A139EA}"/>
              </a:ext>
            </a:extLst>
          </p:cNvPr>
          <p:cNvCxnSpPr>
            <a:cxnSpLocks/>
          </p:cNvCxnSpPr>
          <p:nvPr/>
        </p:nvCxnSpPr>
        <p:spPr>
          <a:xfrm>
            <a:off x="4299241" y="5245381"/>
            <a:ext cx="90401" cy="56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4DF8B807-4DFF-163A-3795-CF643E05DFD6}"/>
              </a:ext>
            </a:extLst>
          </p:cNvPr>
          <p:cNvCxnSpPr>
            <a:cxnSpLocks/>
          </p:cNvCxnSpPr>
          <p:nvPr/>
        </p:nvCxnSpPr>
        <p:spPr>
          <a:xfrm>
            <a:off x="4299241" y="5245381"/>
            <a:ext cx="90401" cy="850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6F7FF35A-F58B-9DFC-B376-9651D7F92E3F}"/>
              </a:ext>
            </a:extLst>
          </p:cNvPr>
          <p:cNvCxnSpPr>
            <a:cxnSpLocks/>
          </p:cNvCxnSpPr>
          <p:nvPr/>
        </p:nvCxnSpPr>
        <p:spPr>
          <a:xfrm flipV="1">
            <a:off x="4299241" y="5245381"/>
            <a:ext cx="90401" cy="287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B200B579-BDB7-E884-3AEB-CD725B7B521E}"/>
              </a:ext>
            </a:extLst>
          </p:cNvPr>
          <p:cNvCxnSpPr>
            <a:cxnSpLocks/>
          </p:cNvCxnSpPr>
          <p:nvPr/>
        </p:nvCxnSpPr>
        <p:spPr>
          <a:xfrm>
            <a:off x="4299241" y="5532489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13C642B6-F506-2B35-B138-A67C84D9E2B9}"/>
              </a:ext>
            </a:extLst>
          </p:cNvPr>
          <p:cNvCxnSpPr>
            <a:cxnSpLocks/>
          </p:cNvCxnSpPr>
          <p:nvPr/>
        </p:nvCxnSpPr>
        <p:spPr>
          <a:xfrm>
            <a:off x="4299241" y="5532489"/>
            <a:ext cx="90401" cy="281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5F649177-B02C-A08B-6889-E8F4E1619FB0}"/>
              </a:ext>
            </a:extLst>
          </p:cNvPr>
          <p:cNvCxnSpPr>
            <a:cxnSpLocks/>
          </p:cNvCxnSpPr>
          <p:nvPr/>
        </p:nvCxnSpPr>
        <p:spPr>
          <a:xfrm>
            <a:off x="4299241" y="5532489"/>
            <a:ext cx="90401" cy="56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>
            <a:extLst>
              <a:ext uri="{FF2B5EF4-FFF2-40B4-BE49-F238E27FC236}">
                <a16:creationId xmlns:a16="http://schemas.microsoft.com/office/drawing/2014/main" id="{7764170A-AC91-889D-FAF8-6629785AC693}"/>
              </a:ext>
            </a:extLst>
          </p:cNvPr>
          <p:cNvCxnSpPr>
            <a:cxnSpLocks/>
          </p:cNvCxnSpPr>
          <p:nvPr/>
        </p:nvCxnSpPr>
        <p:spPr>
          <a:xfrm flipV="1">
            <a:off x="4299241" y="5245381"/>
            <a:ext cx="90401" cy="56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1297BB07-EA50-D33C-94E0-3FAF6C64D24C}"/>
              </a:ext>
            </a:extLst>
          </p:cNvPr>
          <p:cNvCxnSpPr>
            <a:cxnSpLocks/>
          </p:cNvCxnSpPr>
          <p:nvPr/>
        </p:nvCxnSpPr>
        <p:spPr>
          <a:xfrm flipV="1">
            <a:off x="4299241" y="5532489"/>
            <a:ext cx="90401" cy="281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A7457C19-0EFF-12C0-E95C-20FBD8B5798C}"/>
              </a:ext>
            </a:extLst>
          </p:cNvPr>
          <p:cNvCxnSpPr>
            <a:cxnSpLocks/>
          </p:cNvCxnSpPr>
          <p:nvPr/>
        </p:nvCxnSpPr>
        <p:spPr>
          <a:xfrm>
            <a:off x="4299241" y="5813991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F8F455BE-B902-511A-4E3A-05BC28A59D3B}"/>
              </a:ext>
            </a:extLst>
          </p:cNvPr>
          <p:cNvCxnSpPr>
            <a:cxnSpLocks/>
          </p:cNvCxnSpPr>
          <p:nvPr/>
        </p:nvCxnSpPr>
        <p:spPr>
          <a:xfrm>
            <a:off x="4299241" y="5813991"/>
            <a:ext cx="90401" cy="281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A3388A9F-3E72-BF4E-1B63-DEDC8AACC86A}"/>
              </a:ext>
            </a:extLst>
          </p:cNvPr>
          <p:cNvCxnSpPr>
            <a:cxnSpLocks/>
          </p:cNvCxnSpPr>
          <p:nvPr/>
        </p:nvCxnSpPr>
        <p:spPr>
          <a:xfrm flipV="1">
            <a:off x="4299241" y="5245381"/>
            <a:ext cx="90401" cy="850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60911217-DE87-6953-D46A-5B7AFB848E53}"/>
              </a:ext>
            </a:extLst>
          </p:cNvPr>
          <p:cNvCxnSpPr>
            <a:cxnSpLocks/>
          </p:cNvCxnSpPr>
          <p:nvPr/>
        </p:nvCxnSpPr>
        <p:spPr>
          <a:xfrm flipV="1">
            <a:off x="4299241" y="5532489"/>
            <a:ext cx="90401" cy="56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541D030-312C-5D5B-90F6-037F243902EB}"/>
              </a:ext>
            </a:extLst>
          </p:cNvPr>
          <p:cNvCxnSpPr>
            <a:cxnSpLocks/>
          </p:cNvCxnSpPr>
          <p:nvPr/>
        </p:nvCxnSpPr>
        <p:spPr>
          <a:xfrm flipV="1">
            <a:off x="4299241" y="5813991"/>
            <a:ext cx="90401" cy="281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44E4DAD8-56E7-E4A4-CB3C-FF5A7EA783F3}"/>
              </a:ext>
            </a:extLst>
          </p:cNvPr>
          <p:cNvCxnSpPr>
            <a:cxnSpLocks/>
          </p:cNvCxnSpPr>
          <p:nvPr/>
        </p:nvCxnSpPr>
        <p:spPr>
          <a:xfrm>
            <a:off x="4299241" y="6095494"/>
            <a:ext cx="90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B48B3311-12CF-115A-3BCC-F9AA14C87E3F}"/>
              </a:ext>
            </a:extLst>
          </p:cNvPr>
          <p:cNvCxnSpPr>
            <a:stCxn id="289" idx="6"/>
            <a:endCxn id="293" idx="2"/>
          </p:cNvCxnSpPr>
          <p:nvPr/>
        </p:nvCxnSpPr>
        <p:spPr>
          <a:xfrm>
            <a:off x="4590771" y="5251209"/>
            <a:ext cx="52335" cy="420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6354017F-02A0-7578-6DC9-1ADA9DDE0B6C}"/>
              </a:ext>
            </a:extLst>
          </p:cNvPr>
          <p:cNvCxnSpPr>
            <a:cxnSpLocks/>
            <a:stCxn id="290" idx="6"/>
            <a:endCxn id="293" idx="2"/>
          </p:cNvCxnSpPr>
          <p:nvPr/>
        </p:nvCxnSpPr>
        <p:spPr>
          <a:xfrm>
            <a:off x="4590771" y="5538317"/>
            <a:ext cx="52335" cy="13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9EC7AA60-4533-BCDC-C0B2-F526A75D066A}"/>
              </a:ext>
            </a:extLst>
          </p:cNvPr>
          <p:cNvCxnSpPr>
            <a:cxnSpLocks/>
            <a:stCxn id="291" idx="6"/>
            <a:endCxn id="293" idx="2"/>
          </p:cNvCxnSpPr>
          <p:nvPr/>
        </p:nvCxnSpPr>
        <p:spPr>
          <a:xfrm flipV="1">
            <a:off x="4590771" y="5671627"/>
            <a:ext cx="52335" cy="14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FF214449-67E5-A3F9-65BA-379FB8CE24A4}"/>
              </a:ext>
            </a:extLst>
          </p:cNvPr>
          <p:cNvCxnSpPr>
            <a:cxnSpLocks/>
            <a:stCxn id="293" idx="2"/>
            <a:endCxn id="292" idx="6"/>
          </p:cNvCxnSpPr>
          <p:nvPr/>
        </p:nvCxnSpPr>
        <p:spPr>
          <a:xfrm flipH="1">
            <a:off x="4590771" y="5671627"/>
            <a:ext cx="52335" cy="42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E612A9AE-5724-890C-072E-FC18919077FA}"/>
              </a:ext>
            </a:extLst>
          </p:cNvPr>
          <p:cNvCxnSpPr/>
          <p:nvPr/>
        </p:nvCxnSpPr>
        <p:spPr>
          <a:xfrm>
            <a:off x="3786070" y="4517910"/>
            <a:ext cx="80470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37BF4732-4004-08B6-AB76-84F93513C3D2}"/>
              </a:ext>
            </a:extLst>
          </p:cNvPr>
          <p:cNvCxnSpPr/>
          <p:nvPr/>
        </p:nvCxnSpPr>
        <p:spPr>
          <a:xfrm>
            <a:off x="3786070" y="6339622"/>
            <a:ext cx="80470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7" name="Picture 8">
            <a:extLst>
              <a:ext uri="{FF2B5EF4-FFF2-40B4-BE49-F238E27FC236}">
                <a16:creationId xmlns:a16="http://schemas.microsoft.com/office/drawing/2014/main" id="{88FF5DF4-69FF-173F-AD70-B91007B75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675" y="2077867"/>
            <a:ext cx="940675" cy="12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8" name="Rectangle 407">
            <a:extLst>
              <a:ext uri="{FF2B5EF4-FFF2-40B4-BE49-F238E27FC236}">
                <a16:creationId xmlns:a16="http://schemas.microsoft.com/office/drawing/2014/main" id="{F53948A7-F573-0D1F-8A1E-DCBD2FA0E985}"/>
              </a:ext>
            </a:extLst>
          </p:cNvPr>
          <p:cNvSpPr/>
          <p:nvPr/>
        </p:nvSpPr>
        <p:spPr>
          <a:xfrm>
            <a:off x="7360675" y="2077866"/>
            <a:ext cx="940675" cy="1253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3" name="Picture 10">
            <a:extLst>
              <a:ext uri="{FF2B5EF4-FFF2-40B4-BE49-F238E27FC236}">
                <a16:creationId xmlns:a16="http://schemas.microsoft.com/office/drawing/2014/main" id="{1422CA17-C934-3201-D301-47ACA356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675" y="5257714"/>
            <a:ext cx="940675" cy="12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" name="Rectangle 413">
            <a:extLst>
              <a:ext uri="{FF2B5EF4-FFF2-40B4-BE49-F238E27FC236}">
                <a16:creationId xmlns:a16="http://schemas.microsoft.com/office/drawing/2014/main" id="{78495FDC-33B0-3074-59F7-CB416F925033}"/>
              </a:ext>
            </a:extLst>
          </p:cNvPr>
          <p:cNvSpPr/>
          <p:nvPr/>
        </p:nvSpPr>
        <p:spPr>
          <a:xfrm>
            <a:off x="7360675" y="5261874"/>
            <a:ext cx="940675" cy="12532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ounded Rectangle 414">
            <a:extLst>
              <a:ext uri="{FF2B5EF4-FFF2-40B4-BE49-F238E27FC236}">
                <a16:creationId xmlns:a16="http://schemas.microsoft.com/office/drawing/2014/main" id="{1346A597-9FBF-D54E-54A1-BF6F36B46FE9}"/>
              </a:ext>
            </a:extLst>
          </p:cNvPr>
          <p:cNvSpPr/>
          <p:nvPr/>
        </p:nvSpPr>
        <p:spPr>
          <a:xfrm>
            <a:off x="6960467" y="3778543"/>
            <a:ext cx="1730829" cy="674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 Model</a:t>
            </a: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12468D39-B65F-11BC-543B-628CE79112AA}"/>
              </a:ext>
            </a:extLst>
          </p:cNvPr>
          <p:cNvSpPr/>
          <p:nvPr/>
        </p:nvSpPr>
        <p:spPr>
          <a:xfrm>
            <a:off x="7222855" y="1600848"/>
            <a:ext cx="1206055" cy="1867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D0399B40-7617-FEC3-F146-0DD8A7B586C5}"/>
              </a:ext>
            </a:extLst>
          </p:cNvPr>
          <p:cNvSpPr/>
          <p:nvPr/>
        </p:nvSpPr>
        <p:spPr>
          <a:xfrm>
            <a:off x="7227984" y="4791094"/>
            <a:ext cx="1206055" cy="1867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0E3F67DC-3507-6A23-82AE-8B1B06CAA3AE}"/>
              </a:ext>
            </a:extLst>
          </p:cNvPr>
          <p:cNvSpPr txBox="1"/>
          <p:nvPr/>
        </p:nvSpPr>
        <p:spPr>
          <a:xfrm>
            <a:off x="7210391" y="1569338"/>
            <a:ext cx="15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0BA70C0F-CECE-E204-A353-5F6BE886BAED}"/>
              </a:ext>
            </a:extLst>
          </p:cNvPr>
          <p:cNvSpPr txBox="1"/>
          <p:nvPr/>
        </p:nvSpPr>
        <p:spPr>
          <a:xfrm>
            <a:off x="7210391" y="4775541"/>
            <a:ext cx="15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Detection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0A0792D5-A0DD-36C4-F32E-AA5393571CB1}"/>
              </a:ext>
            </a:extLst>
          </p:cNvPr>
          <p:cNvSpPr txBox="1"/>
          <p:nvPr/>
        </p:nvSpPr>
        <p:spPr>
          <a:xfrm>
            <a:off x="3141236" y="2581750"/>
            <a:ext cx="155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9573A451-4FC9-2415-D98B-4A06B81B795F}"/>
              </a:ext>
            </a:extLst>
          </p:cNvPr>
          <p:cNvSpPr/>
          <p:nvPr/>
        </p:nvSpPr>
        <p:spPr>
          <a:xfrm>
            <a:off x="6785207" y="1197429"/>
            <a:ext cx="2081347" cy="55517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853A28A7-621E-8FC4-B93C-415D91966124}"/>
              </a:ext>
            </a:extLst>
          </p:cNvPr>
          <p:cNvSpPr txBox="1"/>
          <p:nvPr/>
        </p:nvSpPr>
        <p:spPr>
          <a:xfrm>
            <a:off x="6785207" y="1198657"/>
            <a:ext cx="155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cxnSp>
        <p:nvCxnSpPr>
          <p:cNvPr id="482" name="Elbow Connector 481">
            <a:extLst>
              <a:ext uri="{FF2B5EF4-FFF2-40B4-BE49-F238E27FC236}">
                <a16:creationId xmlns:a16="http://schemas.microsoft.com/office/drawing/2014/main" id="{647E3D21-E4C3-7F7F-7E3E-7646C170B5DB}"/>
              </a:ext>
            </a:extLst>
          </p:cNvPr>
          <p:cNvCxnSpPr>
            <a:cxnSpLocks/>
            <a:stCxn id="12" idx="3"/>
            <a:endCxn id="415" idx="1"/>
          </p:cNvCxnSpPr>
          <p:nvPr/>
        </p:nvCxnSpPr>
        <p:spPr>
          <a:xfrm>
            <a:off x="4929886" y="3867071"/>
            <a:ext cx="2030581" cy="24857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Elbow Connector 484">
            <a:extLst>
              <a:ext uri="{FF2B5EF4-FFF2-40B4-BE49-F238E27FC236}">
                <a16:creationId xmlns:a16="http://schemas.microsoft.com/office/drawing/2014/main" id="{57585455-55BB-6FAB-3433-C66A47AB4CD3}"/>
              </a:ext>
            </a:extLst>
          </p:cNvPr>
          <p:cNvCxnSpPr>
            <a:stCxn id="13" idx="3"/>
            <a:endCxn id="415" idx="1"/>
          </p:cNvCxnSpPr>
          <p:nvPr/>
        </p:nvCxnSpPr>
        <p:spPr>
          <a:xfrm flipV="1">
            <a:off x="4929886" y="4115646"/>
            <a:ext cx="2030581" cy="1559474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DE4441A7-B2B6-7DF1-3704-ABDAAE76C292}"/>
              </a:ext>
            </a:extLst>
          </p:cNvPr>
          <p:cNvCxnSpPr>
            <a:stCxn id="430" idx="2"/>
            <a:endCxn id="415" idx="0"/>
          </p:cNvCxnSpPr>
          <p:nvPr/>
        </p:nvCxnSpPr>
        <p:spPr>
          <a:xfrm flipH="1">
            <a:off x="7825882" y="3468719"/>
            <a:ext cx="1" cy="3098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6B83FDE9-889D-7118-3EED-67CFB54DECF8}"/>
              </a:ext>
            </a:extLst>
          </p:cNvPr>
          <p:cNvCxnSpPr>
            <a:stCxn id="415" idx="2"/>
          </p:cNvCxnSpPr>
          <p:nvPr/>
        </p:nvCxnSpPr>
        <p:spPr>
          <a:xfrm flipH="1">
            <a:off x="7825880" y="4452749"/>
            <a:ext cx="2" cy="3383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Rounded Rectangle 490">
            <a:extLst>
              <a:ext uri="{FF2B5EF4-FFF2-40B4-BE49-F238E27FC236}">
                <a16:creationId xmlns:a16="http://schemas.microsoft.com/office/drawing/2014/main" id="{5069C196-601F-3942-7CAC-253C7479CC7A}"/>
              </a:ext>
            </a:extLst>
          </p:cNvPr>
          <p:cNvSpPr/>
          <p:nvPr/>
        </p:nvSpPr>
        <p:spPr>
          <a:xfrm>
            <a:off x="3316494" y="1556346"/>
            <a:ext cx="1730829" cy="674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Evaluation</a:t>
            </a:r>
          </a:p>
        </p:txBody>
      </p:sp>
      <p:cxnSp>
        <p:nvCxnSpPr>
          <p:cNvPr id="493" name="Elbow Connector 492">
            <a:extLst>
              <a:ext uri="{FF2B5EF4-FFF2-40B4-BE49-F238E27FC236}">
                <a16:creationId xmlns:a16="http://schemas.microsoft.com/office/drawing/2014/main" id="{3FDA9300-9B6D-B51A-FD3B-ECB3835C0D56}"/>
              </a:ext>
            </a:extLst>
          </p:cNvPr>
          <p:cNvCxnSpPr>
            <a:cxnSpLocks/>
            <a:stCxn id="12" idx="3"/>
            <a:endCxn id="491" idx="3"/>
          </p:cNvCxnSpPr>
          <p:nvPr/>
        </p:nvCxnSpPr>
        <p:spPr>
          <a:xfrm flipV="1">
            <a:off x="4929886" y="1893449"/>
            <a:ext cx="117437" cy="1973622"/>
          </a:xfrm>
          <a:prstGeom prst="bentConnector3">
            <a:avLst>
              <a:gd name="adj1" fmla="val 869361"/>
            </a:avLst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Rounded Rectangle 495">
            <a:extLst>
              <a:ext uri="{FF2B5EF4-FFF2-40B4-BE49-F238E27FC236}">
                <a16:creationId xmlns:a16="http://schemas.microsoft.com/office/drawing/2014/main" id="{85A27444-98F3-9C5B-83DC-E760C64E933B}"/>
              </a:ext>
            </a:extLst>
          </p:cNvPr>
          <p:cNvSpPr/>
          <p:nvPr/>
        </p:nvSpPr>
        <p:spPr>
          <a:xfrm>
            <a:off x="9712884" y="5388935"/>
            <a:ext cx="1730829" cy="674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 Evaluation</a:t>
            </a:r>
          </a:p>
        </p:txBody>
      </p:sp>
      <p:cxnSp>
        <p:nvCxnSpPr>
          <p:cNvPr id="498" name="Straight Arrow Connector 497">
            <a:extLst>
              <a:ext uri="{FF2B5EF4-FFF2-40B4-BE49-F238E27FC236}">
                <a16:creationId xmlns:a16="http://schemas.microsoft.com/office/drawing/2014/main" id="{BB663DD1-D8A5-FE30-CB3E-E93B1BE9BBB9}"/>
              </a:ext>
            </a:extLst>
          </p:cNvPr>
          <p:cNvCxnSpPr>
            <a:stCxn id="431" idx="3"/>
            <a:endCxn id="496" idx="1"/>
          </p:cNvCxnSpPr>
          <p:nvPr/>
        </p:nvCxnSpPr>
        <p:spPr>
          <a:xfrm>
            <a:off x="8434039" y="5725030"/>
            <a:ext cx="1278845" cy="1008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33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49DC-F92C-E60A-DD07-BA12641D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D67DA-B7F5-976A-2D52-367A7FBF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96404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Machine Learning and Convolutional Neural Networks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Machine Learning and subcategories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What is a Neural Network?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Practitioner Workflow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Evaluating Metrics and Improving Performance</a:t>
            </a:r>
          </a:p>
          <a:p>
            <a:pPr lvl="1"/>
            <a:r>
              <a:rPr lang="en-US" dirty="0">
                <a:highlight>
                  <a:srgbClr val="00FF00"/>
                </a:highlight>
              </a:rPr>
              <a:t>Making your own Dataset!</a:t>
            </a:r>
          </a:p>
          <a:p>
            <a:pPr lvl="1"/>
            <a:endParaRPr lang="en-US" dirty="0"/>
          </a:p>
          <a:p>
            <a:r>
              <a:rPr lang="en-US" dirty="0"/>
              <a:t>TensorFlow Applications</a:t>
            </a:r>
          </a:p>
          <a:p>
            <a:pPr lvl="1"/>
            <a:r>
              <a:rPr lang="en-US" dirty="0" err="1"/>
              <a:t>AgriFood</a:t>
            </a:r>
            <a:r>
              <a:rPr lang="en-US" dirty="0"/>
              <a:t>: Precision Agriculture</a:t>
            </a:r>
          </a:p>
          <a:p>
            <a:pPr lvl="1"/>
            <a:r>
              <a:rPr lang="en-US" dirty="0"/>
              <a:t>TensorFlow Object Detection</a:t>
            </a:r>
          </a:p>
          <a:p>
            <a:pPr lvl="1"/>
            <a:r>
              <a:rPr lang="en-US" dirty="0"/>
              <a:t>Others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7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EAD8-7AA3-2C34-3B59-BE15CB1E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AG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157B8-0381-FFF0-BA06-BF8FDABD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Citrus Fruit Detection</a:t>
            </a:r>
          </a:p>
          <a:p>
            <a:pPr lvl="1"/>
            <a:r>
              <a:rPr lang="en-US" dirty="0"/>
              <a:t>TensorFlow object detection task</a:t>
            </a:r>
          </a:p>
          <a:p>
            <a:pPr lvl="1"/>
            <a:r>
              <a:rPr lang="en-US" dirty="0"/>
              <a:t>Detect camouflaged fruit</a:t>
            </a:r>
          </a:p>
          <a:p>
            <a:r>
              <a:rPr lang="en-US" dirty="0"/>
              <a:t>Morning Star Company</a:t>
            </a:r>
          </a:p>
          <a:p>
            <a:pPr lvl="1"/>
            <a:r>
              <a:rPr lang="en-US" dirty="0"/>
              <a:t>Team of 5</a:t>
            </a:r>
          </a:p>
          <a:p>
            <a:pPr lvl="1"/>
            <a:r>
              <a:rPr lang="en-US" dirty="0"/>
              <a:t>Developed vision system </a:t>
            </a:r>
          </a:p>
          <a:p>
            <a:pPr lvl="1"/>
            <a:r>
              <a:rPr lang="en-US" dirty="0"/>
              <a:t>System analyzes transplanting success</a:t>
            </a:r>
          </a:p>
          <a:p>
            <a:r>
              <a:rPr lang="en-US" dirty="0"/>
              <a:t>PADSYS: Almond Precision AG</a:t>
            </a:r>
          </a:p>
          <a:p>
            <a:pPr lvl="1"/>
            <a:r>
              <a:rPr lang="en-US" dirty="0"/>
              <a:t>Team of 4</a:t>
            </a:r>
          </a:p>
          <a:p>
            <a:pPr lvl="1"/>
            <a:r>
              <a:rPr lang="en-US" dirty="0"/>
              <a:t>Paper written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BFA78EF-2C03-6C5D-D9FA-27F7A94C1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7978" r="5908" b="2707"/>
          <a:stretch/>
        </p:blipFill>
        <p:spPr>
          <a:xfrm>
            <a:off x="9659330" y="239344"/>
            <a:ext cx="2366093" cy="2514490"/>
          </a:xfrm>
          <a:prstGeom prst="rect">
            <a:avLst/>
          </a:prstGeom>
        </p:spPr>
      </p:pic>
      <p:pic>
        <p:nvPicPr>
          <p:cNvPr id="6" name="Picture 5" descr="A plant growing in the dirt&#10;&#10;Description automatically generated with low confidence">
            <a:extLst>
              <a:ext uri="{FF2B5EF4-FFF2-40B4-BE49-F238E27FC236}">
                <a16:creationId xmlns:a16="http://schemas.microsoft.com/office/drawing/2014/main" id="{29394AEB-F518-1DCE-1D70-167C005CA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303" y="2225822"/>
            <a:ext cx="1978471" cy="262262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ADD63C-5075-CABD-E043-CB50B2852F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21705" r="23125" b="24031"/>
          <a:stretch/>
        </p:blipFill>
        <p:spPr bwMode="auto">
          <a:xfrm>
            <a:off x="9659330" y="2987748"/>
            <a:ext cx="2289615" cy="372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895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49DC-F92C-E60A-DD07-BA12641D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D67DA-B7F5-976A-2D52-367A7FBF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96404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Machine Learning and Convolutional Neural Networks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TensorFlow Applications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AgriFood</a:t>
            </a:r>
            <a:r>
              <a:rPr lang="en-US" dirty="0">
                <a:highlight>
                  <a:srgbClr val="FFFF00"/>
                </a:highlight>
              </a:rPr>
              <a:t>: Precision Agriculture</a:t>
            </a:r>
          </a:p>
          <a:p>
            <a:pPr lvl="2"/>
            <a:r>
              <a:rPr lang="en-US" dirty="0"/>
              <a:t>Problem Statement</a:t>
            </a:r>
          </a:p>
          <a:p>
            <a:pPr lvl="2"/>
            <a:r>
              <a:rPr lang="en-US" dirty="0"/>
              <a:t>CNN Models</a:t>
            </a:r>
          </a:p>
          <a:p>
            <a:pPr lvl="2"/>
            <a:r>
              <a:rPr lang="en-US" dirty="0"/>
              <a:t>Mummy Almond Nut Problem</a:t>
            </a:r>
          </a:p>
          <a:p>
            <a:pPr lvl="2"/>
            <a:r>
              <a:rPr lang="en-US" dirty="0"/>
              <a:t>Morning Star Company</a:t>
            </a:r>
          </a:p>
          <a:p>
            <a:pPr lvl="1"/>
            <a:r>
              <a:rPr lang="en-US" dirty="0"/>
              <a:t>TensorFlow Object Detection</a:t>
            </a:r>
          </a:p>
          <a:p>
            <a:pPr lvl="1"/>
            <a:r>
              <a:rPr lang="en-US" dirty="0"/>
              <a:t>Others </a:t>
            </a:r>
          </a:p>
          <a:p>
            <a:pPr lvl="1"/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EB2670B0-75B5-48D1-9A93-A608538332D5}"/>
              </a:ext>
            </a:extLst>
          </p:cNvPr>
          <p:cNvSpPr/>
          <p:nvPr/>
        </p:nvSpPr>
        <p:spPr>
          <a:xfrm>
            <a:off x="1643744" y="3276600"/>
            <a:ext cx="87086" cy="1164771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96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D47A-F307-DBF4-EDEC-B054AB16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AgriFood</a:t>
            </a:r>
            <a:r>
              <a:rPr lang="en-US" dirty="0"/>
              <a:t>: NOW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2B1B-759B-B6E9-9BD7-0948BD714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Navel </a:t>
            </a:r>
            <a:r>
              <a:rPr lang="en-US" dirty="0" err="1"/>
              <a:t>Orangeworm</a:t>
            </a:r>
            <a:r>
              <a:rPr lang="en-US" dirty="0"/>
              <a:t> (NOW) is a pest that directly attacks almond kernels (mummy nuts)</a:t>
            </a:r>
          </a:p>
          <a:p>
            <a:pPr lvl="1"/>
            <a:r>
              <a:rPr lang="en-US" dirty="0"/>
              <a:t>Reducing almond yield and increasing reproduction of NOW</a:t>
            </a:r>
          </a:p>
          <a:p>
            <a:r>
              <a:rPr lang="en-US" dirty="0"/>
              <a:t>NOW infestation associated with Aspergillus spp. and aflatoxin</a:t>
            </a:r>
          </a:p>
          <a:p>
            <a:pPr lvl="1"/>
            <a:r>
              <a:rPr lang="en-US" dirty="0"/>
              <a:t>Human carcinogen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Solution:</a:t>
            </a:r>
          </a:p>
          <a:p>
            <a:r>
              <a:rPr lang="en-US" dirty="0"/>
              <a:t>Sanitation of </a:t>
            </a:r>
            <a:r>
              <a:rPr lang="en-US" dirty="0" err="1"/>
              <a:t>mnuts</a:t>
            </a:r>
            <a:r>
              <a:rPr lang="en-US" dirty="0"/>
              <a:t> is key to mitigate NOW infestation</a:t>
            </a:r>
          </a:p>
          <a:p>
            <a:pPr lvl="1"/>
            <a:r>
              <a:rPr lang="en-US" dirty="0"/>
              <a:t>Large expense: $220/acre</a:t>
            </a:r>
          </a:p>
        </p:txBody>
      </p:sp>
    </p:spTree>
    <p:extLst>
      <p:ext uri="{BB962C8B-B14F-4D97-AF65-F5344CB8AC3E}">
        <p14:creationId xmlns:p14="http://schemas.microsoft.com/office/powerpoint/2010/main" val="3946417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14B60-7278-3501-848B-17B130B1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AgriFood</a:t>
            </a:r>
            <a:r>
              <a:rPr lang="en-US" dirty="0"/>
              <a:t>: Monitoring NOW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DE211-AAB6-ECB0-E1A3-A5027F456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Large-scale equipment required to efficiently remove </a:t>
            </a:r>
            <a:r>
              <a:rPr lang="en-US" dirty="0" err="1"/>
              <a:t>mnuts</a:t>
            </a:r>
            <a:endParaRPr lang="en-US" dirty="0"/>
          </a:p>
          <a:p>
            <a:pPr lvl="1"/>
            <a:r>
              <a:rPr lang="en-US" dirty="0"/>
              <a:t>Lots of planning!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Process:</a:t>
            </a:r>
          </a:p>
          <a:p>
            <a:r>
              <a:rPr lang="en-US" dirty="0"/>
              <a:t>Machine or worker traverses each row of almond tree</a:t>
            </a:r>
          </a:p>
          <a:p>
            <a:pPr lvl="1"/>
            <a:r>
              <a:rPr lang="en-US" dirty="0"/>
              <a:t>Some concentration of trees may have significantly less than others</a:t>
            </a:r>
          </a:p>
          <a:p>
            <a:pPr lvl="1"/>
            <a:r>
              <a:rPr lang="en-US" dirty="0"/>
              <a:t>Tiny, hard to spot</a:t>
            </a:r>
          </a:p>
          <a:p>
            <a:endParaRPr lang="en-US" dirty="0"/>
          </a:p>
          <a:p>
            <a:r>
              <a:rPr lang="en-US" dirty="0"/>
              <a:t>Solution??</a:t>
            </a:r>
          </a:p>
        </p:txBody>
      </p:sp>
    </p:spTree>
    <p:extLst>
      <p:ext uri="{BB962C8B-B14F-4D97-AF65-F5344CB8AC3E}">
        <p14:creationId xmlns:p14="http://schemas.microsoft.com/office/powerpoint/2010/main" val="3965824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2790-26FA-9AED-30AD-22414114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738027B-2577-FCE5-C82D-8EC5C09B6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4602" y="2273748"/>
            <a:ext cx="8655761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52609D-2B99-4B3C-3C0D-EFCB84B0BE27}"/>
              </a:ext>
            </a:extLst>
          </p:cNvPr>
          <p:cNvSpPr txBox="1"/>
          <p:nvPr/>
        </p:nvSpPr>
        <p:spPr>
          <a:xfrm>
            <a:off x="4155826" y="6492875"/>
            <a:ext cx="80361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courtesy: https://</a:t>
            </a:r>
            <a:r>
              <a:rPr lang="en-US" sz="1100" dirty="0" err="1"/>
              <a:t>towardsdatascience.com</a:t>
            </a:r>
            <a:r>
              <a:rPr lang="en-US" sz="1100" dirty="0"/>
              <a:t>/a-comprehensive-guide-to-convolutional-neural-networks-the-eli5-way-3bd2b1164a53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A443F-DAC5-3630-9152-DC00832B9648}"/>
              </a:ext>
            </a:extLst>
          </p:cNvPr>
          <p:cNvSpPr txBox="1"/>
          <p:nvPr/>
        </p:nvSpPr>
        <p:spPr>
          <a:xfrm>
            <a:off x="838200" y="1726746"/>
            <a:ext cx="9456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popular for object detection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Learns features in any given image environment (num of features vary from network to network)</a:t>
            </a:r>
          </a:p>
        </p:txBody>
      </p:sp>
    </p:spTree>
    <p:extLst>
      <p:ext uri="{BB962C8B-B14F-4D97-AF65-F5344CB8AC3E}">
        <p14:creationId xmlns:p14="http://schemas.microsoft.com/office/powerpoint/2010/main" val="3987087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7D2B-72DA-9F88-5DE3-7A25580CA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461E8-5A46-FAED-96F8-460430D0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62"/>
          </a:xfrm>
          <a:ln w="3175">
            <a:noFill/>
          </a:ln>
        </p:spPr>
        <p:txBody>
          <a:bodyPr/>
          <a:lstStyle/>
          <a:p>
            <a:r>
              <a:rPr lang="en-US" dirty="0"/>
              <a:t>But... which one?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DF981E0-DCEA-6EA9-6C33-614EC758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7" y="2511365"/>
            <a:ext cx="4884874" cy="197374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7A29C81-6435-89B7-1065-C254BCD8D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074" y="2541889"/>
            <a:ext cx="6155635" cy="177422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939EE43-0DDC-B72D-30AF-2F02779E6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61" y="4652404"/>
            <a:ext cx="2142159" cy="2053779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3F3FECB-C16D-A46D-B1CE-2C5C1524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726" y="4792338"/>
            <a:ext cx="2753967" cy="1700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169D1-635F-F02B-07B1-1260177251BE}"/>
              </a:ext>
            </a:extLst>
          </p:cNvPr>
          <p:cNvSpPr txBox="1"/>
          <p:nvPr/>
        </p:nvSpPr>
        <p:spPr>
          <a:xfrm>
            <a:off x="4558669" y="2511365"/>
            <a:ext cx="6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2F797-65CC-9A5A-5DFF-2B9D3D687CC7}"/>
              </a:ext>
            </a:extLst>
          </p:cNvPr>
          <p:cNvSpPr/>
          <p:nvPr/>
        </p:nvSpPr>
        <p:spPr>
          <a:xfrm>
            <a:off x="447261" y="2376428"/>
            <a:ext cx="5088835" cy="21086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B2F030-F2A2-363D-ADA9-9214DB489A68}"/>
              </a:ext>
            </a:extLst>
          </p:cNvPr>
          <p:cNvSpPr/>
          <p:nvPr/>
        </p:nvSpPr>
        <p:spPr>
          <a:xfrm>
            <a:off x="5658402" y="2376428"/>
            <a:ext cx="6377885" cy="21086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71C5CB-0BD6-EA99-B846-25907217AFA0}"/>
              </a:ext>
            </a:extLst>
          </p:cNvPr>
          <p:cNvSpPr/>
          <p:nvPr/>
        </p:nvSpPr>
        <p:spPr>
          <a:xfrm>
            <a:off x="447261" y="4597501"/>
            <a:ext cx="2835343" cy="21626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210531-6D8A-FAC5-76B9-AF88F2AE7B79}"/>
              </a:ext>
            </a:extLst>
          </p:cNvPr>
          <p:cNvSpPr/>
          <p:nvPr/>
        </p:nvSpPr>
        <p:spPr>
          <a:xfrm>
            <a:off x="4589726" y="4597501"/>
            <a:ext cx="3426310" cy="21626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E8A76-1841-BB6E-35C4-FA0CDF57C5EE}"/>
              </a:ext>
            </a:extLst>
          </p:cNvPr>
          <p:cNvSpPr txBox="1"/>
          <p:nvPr/>
        </p:nvSpPr>
        <p:spPr>
          <a:xfrm>
            <a:off x="11279070" y="2386907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C210A-89A4-AAB1-5F71-06B94AF8059A}"/>
              </a:ext>
            </a:extLst>
          </p:cNvPr>
          <p:cNvSpPr txBox="1"/>
          <p:nvPr/>
        </p:nvSpPr>
        <p:spPr>
          <a:xfrm>
            <a:off x="2447567" y="4639239"/>
            <a:ext cx="83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FRCNN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BE08B4-4135-061E-F762-9C16029D7481}"/>
              </a:ext>
            </a:extLst>
          </p:cNvPr>
          <p:cNvSpPr txBox="1"/>
          <p:nvPr/>
        </p:nvSpPr>
        <p:spPr>
          <a:xfrm>
            <a:off x="6862579" y="4621038"/>
            <a:ext cx="115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CenterNet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EEEAE1-1951-4DA2-7CCF-23AF9D27708D}"/>
              </a:ext>
            </a:extLst>
          </p:cNvPr>
          <p:cNvSpPr/>
          <p:nvPr/>
        </p:nvSpPr>
        <p:spPr>
          <a:xfrm>
            <a:off x="3736614" y="5584471"/>
            <a:ext cx="108046" cy="11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EA7C13-D24A-EE39-F52F-D1257E163FC4}"/>
              </a:ext>
            </a:extLst>
          </p:cNvPr>
          <p:cNvSpPr txBox="1"/>
          <p:nvPr/>
        </p:nvSpPr>
        <p:spPr>
          <a:xfrm>
            <a:off x="8150087" y="4621038"/>
            <a:ext cx="3886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You Only Look Once (YOLO): </a:t>
            </a:r>
            <a:r>
              <a:rPr lang="en-US" sz="1100" dirty="0"/>
              <a:t>J. Redmon, S. </a:t>
            </a:r>
            <a:r>
              <a:rPr lang="en-US" sz="1100" dirty="0" err="1"/>
              <a:t>Divvala</a:t>
            </a:r>
            <a:r>
              <a:rPr lang="en-US" sz="1100" dirty="0"/>
              <a:t>, R. </a:t>
            </a:r>
            <a:r>
              <a:rPr lang="en-US" sz="1100" dirty="0" err="1"/>
              <a:t>Girshick</a:t>
            </a:r>
            <a:r>
              <a:rPr lang="en-US" sz="1100" dirty="0"/>
              <a:t>, and A. Farhadi, “You only look once: Unified, real-time object detection,” 2015.</a:t>
            </a:r>
          </a:p>
          <a:p>
            <a:r>
              <a:rPr lang="en-US" sz="1100" b="1" dirty="0"/>
              <a:t>Single Shot </a:t>
            </a:r>
            <a:r>
              <a:rPr lang="en-US" sz="1100" b="1" dirty="0" err="1"/>
              <a:t>MultiBox</a:t>
            </a:r>
            <a:r>
              <a:rPr lang="en-US" sz="1100" b="1" dirty="0"/>
              <a:t> Detector (SSD): </a:t>
            </a:r>
            <a:r>
              <a:rPr lang="en-US" sz="1100" dirty="0"/>
              <a:t>W. Liu, D. </a:t>
            </a:r>
            <a:r>
              <a:rPr lang="en-US" sz="1100" dirty="0" err="1"/>
              <a:t>Anguelov</a:t>
            </a:r>
            <a:r>
              <a:rPr lang="en-US" sz="1100" dirty="0"/>
              <a:t>, D. Erhan, C. </a:t>
            </a:r>
            <a:r>
              <a:rPr lang="en-US" sz="1100" dirty="0" err="1"/>
              <a:t>Szegedy</a:t>
            </a:r>
            <a:r>
              <a:rPr lang="en-US" sz="1100" dirty="0"/>
              <a:t>, S. Reed, C.-Y. Fu, and A. C. Berg, “SSD: Single shot </a:t>
            </a:r>
            <a:r>
              <a:rPr lang="en-US" sz="1100" dirty="0" err="1"/>
              <a:t>MultiBox</a:t>
            </a:r>
            <a:r>
              <a:rPr lang="en-US" sz="1100" dirty="0"/>
              <a:t> detector,” in Computer Vision – ECCV 2016, pp. 21– 37, Springer International Publishing, 2016. </a:t>
            </a:r>
          </a:p>
          <a:p>
            <a:r>
              <a:rPr lang="en-US" sz="1100" b="1" dirty="0"/>
              <a:t>Faster R-CNN (FRCNN): </a:t>
            </a:r>
            <a:r>
              <a:rPr lang="en-US" sz="1100" dirty="0"/>
              <a:t>S. Ren, K. He, R. </a:t>
            </a:r>
            <a:r>
              <a:rPr lang="en-US" sz="1100" dirty="0" err="1"/>
              <a:t>Girshick</a:t>
            </a:r>
            <a:r>
              <a:rPr lang="en-US" sz="1100" dirty="0"/>
              <a:t>, and J. Sun, “Faster r-</a:t>
            </a:r>
            <a:r>
              <a:rPr lang="en-US" sz="1100" dirty="0" err="1"/>
              <a:t>cnn</a:t>
            </a:r>
            <a:r>
              <a:rPr lang="en-US" sz="1100" dirty="0"/>
              <a:t>: Towards real-time object detection with region proposal networks,” 2015.</a:t>
            </a:r>
          </a:p>
          <a:p>
            <a:r>
              <a:rPr lang="en-US" sz="1100" b="1" dirty="0" err="1"/>
              <a:t>CenterNet</a:t>
            </a:r>
            <a:r>
              <a:rPr lang="en-US" sz="1100" b="1" dirty="0"/>
              <a:t>:</a:t>
            </a:r>
            <a:r>
              <a:rPr lang="en-US" sz="1100" dirty="0"/>
              <a:t> K. Duan, S. Bai, L. </a:t>
            </a:r>
            <a:r>
              <a:rPr lang="en-US" sz="1100" dirty="0" err="1"/>
              <a:t>Xie</a:t>
            </a:r>
            <a:r>
              <a:rPr lang="en-US" sz="1100" dirty="0"/>
              <a:t>, H. Qi, Q. Huang, and Q. Tian, “</a:t>
            </a:r>
            <a:r>
              <a:rPr lang="en-US" sz="1100" dirty="0" err="1"/>
              <a:t>Centernet</a:t>
            </a:r>
            <a:r>
              <a:rPr lang="en-US" sz="1100" dirty="0"/>
              <a:t>: </a:t>
            </a:r>
            <a:r>
              <a:rPr lang="en-US" sz="1100" dirty="0" err="1"/>
              <a:t>Keypoint</a:t>
            </a:r>
            <a:r>
              <a:rPr lang="en-US" sz="1100" dirty="0"/>
              <a:t> triplets for object detection,” 2019.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6A614FF-FCA7-8646-02A1-1DEF3F3F1274}"/>
              </a:ext>
            </a:extLst>
          </p:cNvPr>
          <p:cNvSpPr/>
          <p:nvPr/>
        </p:nvSpPr>
        <p:spPr>
          <a:xfrm>
            <a:off x="3917383" y="5584471"/>
            <a:ext cx="108046" cy="11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B76CE9A-84CB-C155-A398-5BB5BC9DF374}"/>
              </a:ext>
            </a:extLst>
          </p:cNvPr>
          <p:cNvSpPr/>
          <p:nvPr/>
        </p:nvSpPr>
        <p:spPr>
          <a:xfrm>
            <a:off x="4098152" y="5584471"/>
            <a:ext cx="108046" cy="11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51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412A-A70C-2213-A91F-551795E4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86A58-FDCC-7588-F523-E087FFF6F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type of CNN model features a different detection algorithm</a:t>
            </a:r>
          </a:p>
          <a:p>
            <a:pPr lvl="1"/>
            <a:r>
              <a:rPr lang="en-US" dirty="0"/>
              <a:t>Can become difficult to select which model </a:t>
            </a:r>
          </a:p>
          <a:p>
            <a:pPr lvl="1"/>
            <a:r>
              <a:rPr lang="en-US" dirty="0"/>
              <a:t>Time consuming to experiment between all of them</a:t>
            </a:r>
          </a:p>
          <a:p>
            <a:pPr lvl="1"/>
            <a:r>
              <a:rPr lang="en-US" dirty="0"/>
              <a:t>Performance metrics vary = hard to evaluate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7492E-087F-9E23-A6D0-2CB17181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4" y="4849004"/>
            <a:ext cx="2639683" cy="140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828181-C30F-D9E6-DEFF-2163EDB2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992" y="4452398"/>
            <a:ext cx="3071927" cy="2040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DC675-6053-88E9-2042-F28DCA89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654" y="4805154"/>
            <a:ext cx="3054561" cy="137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0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9CBD-1EE6-C85B-46D4-4DC544492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Mummy Nut Object Detection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C824E-49FA-4B4A-C11C-86D73A7A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Curate real-world datasets for mummy nut</a:t>
            </a:r>
          </a:p>
          <a:p>
            <a:pPr lvl="1"/>
            <a:r>
              <a:rPr lang="en-US" dirty="0"/>
              <a:t>Present two datasets: Original and Augmented</a:t>
            </a:r>
          </a:p>
          <a:p>
            <a:r>
              <a:rPr lang="en-US" dirty="0"/>
              <a:t>Designed easy-to-use benchmarking tools </a:t>
            </a:r>
          </a:p>
          <a:p>
            <a:r>
              <a:rPr lang="en-US" dirty="0"/>
              <a:t>Provide guidance for different proposed solutions</a:t>
            </a:r>
          </a:p>
          <a:p>
            <a:r>
              <a:rPr lang="en-US" dirty="0"/>
              <a:t>Two-dimensional benchmarking methodology</a:t>
            </a:r>
          </a:p>
          <a:p>
            <a:pPr lvl="1"/>
            <a:r>
              <a:rPr lang="en-US" dirty="0"/>
              <a:t>Accuracy and Latency</a:t>
            </a:r>
          </a:p>
        </p:txBody>
      </p:sp>
      <p:sp>
        <p:nvSpPr>
          <p:cNvPr id="6" name="Google Shape;78;p13">
            <a:extLst>
              <a:ext uri="{FF2B5EF4-FFF2-40B4-BE49-F238E27FC236}">
                <a16:creationId xmlns:a16="http://schemas.microsoft.com/office/drawing/2014/main" id="{CC1522FC-DA4D-ADC2-2571-ECF57911E294}"/>
              </a:ext>
            </a:extLst>
          </p:cNvPr>
          <p:cNvSpPr txBox="1"/>
          <p:nvPr/>
        </p:nvSpPr>
        <p:spPr>
          <a:xfrm>
            <a:off x="0" y="6399453"/>
            <a:ext cx="12054625" cy="45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Georgia" panose="02040502050405020303" pitchFamily="18" charset="0"/>
              </a:rPr>
              <a:t>D. Ng, C. </a:t>
            </a:r>
            <a:r>
              <a:rPr lang="en-US" sz="1200" dirty="0" err="1">
                <a:latin typeface="Georgia" panose="02040502050405020303" pitchFamily="18" charset="0"/>
              </a:rPr>
              <a:t>Schmierer</a:t>
            </a:r>
            <a:r>
              <a:rPr lang="en-US" sz="1200" dirty="0">
                <a:latin typeface="Georgia" panose="02040502050405020303" pitchFamily="18" charset="0"/>
              </a:rPr>
              <a:t>, A. Lin, B. Liu, L. Yu, S. </a:t>
            </a:r>
            <a:r>
              <a:rPr lang="en-US" sz="1200" dirty="0" err="1">
                <a:latin typeface="Georgia" panose="02040502050405020303" pitchFamily="18" charset="0"/>
              </a:rPr>
              <a:t>Newsam</a:t>
            </a:r>
            <a:r>
              <a:rPr lang="en-US" sz="1200" dirty="0">
                <a:latin typeface="Georgia" panose="02040502050405020303" pitchFamily="18" charset="0"/>
              </a:rPr>
              <a:t>, R. </a:t>
            </a:r>
            <a:r>
              <a:rPr lang="en-US" sz="1200" dirty="0" err="1">
                <a:latin typeface="Georgia" panose="02040502050405020303" pitchFamily="18" charset="0"/>
              </a:rPr>
              <a:t>Ehsani</a:t>
            </a:r>
            <a:r>
              <a:rPr lang="en-US" sz="1200" dirty="0">
                <a:latin typeface="Georgia" panose="02040502050405020303" pitchFamily="18" charset="0"/>
              </a:rPr>
              <a:t>, and X. Lu, “Benchmarking Object Detection Models with Mummy Nuts Datasets”, Bench’22. (To Present)</a:t>
            </a:r>
          </a:p>
        </p:txBody>
      </p:sp>
    </p:spTree>
    <p:extLst>
      <p:ext uri="{BB962C8B-B14F-4D97-AF65-F5344CB8AC3E}">
        <p14:creationId xmlns:p14="http://schemas.microsoft.com/office/powerpoint/2010/main" val="4062112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350" y="1066150"/>
            <a:ext cx="3820975" cy="509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3577133" y="1063983"/>
            <a:ext cx="3824800" cy="50936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15600" y="29998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dirty="0"/>
              <a:t>Challenges of the Dataset</a:t>
            </a:r>
            <a:endParaRPr dirty="0"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l="62669" t="60672" r="29628" b="32705"/>
          <a:stretch/>
        </p:blipFill>
        <p:spPr>
          <a:xfrm>
            <a:off x="7590068" y="3619284"/>
            <a:ext cx="1886633" cy="216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60263" t="43624" r="32571" b="50837"/>
          <a:stretch/>
        </p:blipFill>
        <p:spPr>
          <a:xfrm>
            <a:off x="1496634" y="3613567"/>
            <a:ext cx="1886633" cy="194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l="42937" t="32516" r="46446" b="59706"/>
          <a:stretch/>
        </p:blipFill>
        <p:spPr>
          <a:xfrm>
            <a:off x="968326" y="1066137"/>
            <a:ext cx="2414935" cy="2358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l="61913" t="28352" r="33223" b="68127"/>
          <a:stretch/>
        </p:blipFill>
        <p:spPr>
          <a:xfrm>
            <a:off x="7611151" y="1063601"/>
            <a:ext cx="2414935" cy="23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2067067" y="4264434"/>
            <a:ext cx="594400" cy="641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" name="Google Shape;84;p16"/>
          <p:cNvSpPr/>
          <p:nvPr/>
        </p:nvSpPr>
        <p:spPr>
          <a:xfrm>
            <a:off x="8312067" y="4605450"/>
            <a:ext cx="594400" cy="641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" name="Google Shape;85;p16"/>
          <p:cNvSpPr/>
          <p:nvPr/>
        </p:nvSpPr>
        <p:spPr>
          <a:xfrm>
            <a:off x="7998717" y="1517867"/>
            <a:ext cx="1668800" cy="1056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1751317" y="1941301"/>
            <a:ext cx="556400" cy="641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7" name="Google Shape;87;p16"/>
          <p:cNvSpPr/>
          <p:nvPr/>
        </p:nvSpPr>
        <p:spPr>
          <a:xfrm>
            <a:off x="5897284" y="3293817"/>
            <a:ext cx="216800" cy="256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" name="Google Shape;88;p16"/>
          <p:cNvSpPr/>
          <p:nvPr/>
        </p:nvSpPr>
        <p:spPr>
          <a:xfrm>
            <a:off x="5897284" y="2459383"/>
            <a:ext cx="216800" cy="256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" name="Google Shape;89;p16"/>
          <p:cNvSpPr/>
          <p:nvPr/>
        </p:nvSpPr>
        <p:spPr>
          <a:xfrm>
            <a:off x="6030117" y="4219050"/>
            <a:ext cx="216800" cy="256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" name="Google Shape;90;p16"/>
          <p:cNvSpPr/>
          <p:nvPr/>
        </p:nvSpPr>
        <p:spPr>
          <a:xfrm>
            <a:off x="5280551" y="2821117"/>
            <a:ext cx="216800" cy="256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1" name="Google Shape;91;p16"/>
          <p:cNvCxnSpPr>
            <a:stCxn id="90" idx="1"/>
            <a:endCxn id="81" idx="3"/>
          </p:cNvCxnSpPr>
          <p:nvPr/>
        </p:nvCxnSpPr>
        <p:spPr>
          <a:xfrm rot="10800000">
            <a:off x="3383351" y="2245517"/>
            <a:ext cx="1897200" cy="70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6"/>
          <p:cNvCxnSpPr>
            <a:stCxn id="87" idx="1"/>
            <a:endCxn id="80" idx="3"/>
          </p:cNvCxnSpPr>
          <p:nvPr/>
        </p:nvCxnSpPr>
        <p:spPr>
          <a:xfrm flipH="1">
            <a:off x="3383284" y="3422217"/>
            <a:ext cx="2514000" cy="1163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6"/>
          <p:cNvCxnSpPr>
            <a:stCxn id="82" idx="1"/>
            <a:endCxn id="88" idx="3"/>
          </p:cNvCxnSpPr>
          <p:nvPr/>
        </p:nvCxnSpPr>
        <p:spPr>
          <a:xfrm flipH="1">
            <a:off x="6113951" y="2228913"/>
            <a:ext cx="1497200" cy="358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6"/>
          <p:cNvCxnSpPr>
            <a:stCxn id="79" idx="1"/>
            <a:endCxn id="89" idx="3"/>
          </p:cNvCxnSpPr>
          <p:nvPr/>
        </p:nvCxnSpPr>
        <p:spPr>
          <a:xfrm rot="10800000">
            <a:off x="6246867" y="4347399"/>
            <a:ext cx="1343200" cy="353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/>
          <p:cNvSpPr txBox="1"/>
          <p:nvPr/>
        </p:nvSpPr>
        <p:spPr>
          <a:xfrm>
            <a:off x="188667" y="1124184"/>
            <a:ext cx="1335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dirty="0"/>
              <a:t>-Camo</a:t>
            </a:r>
            <a:endParaRPr sz="1600" dirty="0"/>
          </a:p>
        </p:txBody>
      </p:sp>
      <p:sp>
        <p:nvSpPr>
          <p:cNvPr id="96" name="Google Shape;96;p16"/>
          <p:cNvSpPr txBox="1"/>
          <p:nvPr/>
        </p:nvSpPr>
        <p:spPr>
          <a:xfrm>
            <a:off x="188667" y="3757817"/>
            <a:ext cx="1392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dirty="0"/>
              <a:t>-Low light</a:t>
            </a:r>
            <a:endParaRPr sz="1600" dirty="0"/>
          </a:p>
        </p:txBody>
      </p:sp>
      <p:sp>
        <p:nvSpPr>
          <p:cNvPr id="97" name="Google Shape;97;p16"/>
          <p:cNvSpPr txBox="1"/>
          <p:nvPr/>
        </p:nvSpPr>
        <p:spPr>
          <a:xfrm>
            <a:off x="10098700" y="1066150"/>
            <a:ext cx="13928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dirty="0"/>
              <a:t>-Bundle</a:t>
            </a:r>
            <a:endParaRPr sz="1600" dirty="0"/>
          </a:p>
          <a:p>
            <a:r>
              <a:rPr lang="en" sz="1600" dirty="0"/>
              <a:t>-Smaller</a:t>
            </a:r>
            <a:endParaRPr sz="1600" dirty="0"/>
          </a:p>
          <a:p>
            <a:r>
              <a:rPr lang="en" sz="1600" dirty="0"/>
              <a:t>-Some half-visible</a:t>
            </a:r>
            <a:endParaRPr sz="1600" dirty="0"/>
          </a:p>
        </p:txBody>
      </p:sp>
      <p:sp>
        <p:nvSpPr>
          <p:cNvPr id="98" name="Google Shape;98;p16"/>
          <p:cNvSpPr txBox="1"/>
          <p:nvPr/>
        </p:nvSpPr>
        <p:spPr>
          <a:xfrm>
            <a:off x="9615600" y="3443951"/>
            <a:ext cx="1392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dirty="0"/>
              <a:t>-Noisy background</a:t>
            </a:r>
            <a:endParaRPr sz="1600" dirty="0"/>
          </a:p>
          <a:p>
            <a:r>
              <a:rPr lang="en" sz="1600" dirty="0"/>
              <a:t>-Low light</a:t>
            </a:r>
            <a:endParaRPr sz="1600"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9642594" y="4631517"/>
            <a:ext cx="24148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b="1" dirty="0"/>
              <a:t>Sum:</a:t>
            </a:r>
            <a:endParaRPr sz="1600" b="1" dirty="0"/>
          </a:p>
          <a:p>
            <a:r>
              <a:rPr lang="en" sz="1600" dirty="0"/>
              <a:t>-Too much noise</a:t>
            </a:r>
            <a:endParaRPr sz="1600" dirty="0"/>
          </a:p>
          <a:p>
            <a:r>
              <a:rPr lang="en" sz="1600" dirty="0"/>
              <a:t>-Too much variation</a:t>
            </a:r>
            <a:endParaRPr sz="1600" dirty="0"/>
          </a:p>
          <a:p>
            <a:r>
              <a:rPr lang="en" sz="1600" dirty="0"/>
              <a:t>-Blending in</a:t>
            </a:r>
            <a:endParaRPr sz="1600" dirty="0"/>
          </a:p>
        </p:txBody>
      </p:sp>
      <p:sp>
        <p:nvSpPr>
          <p:cNvPr id="100" name="Google Shape;100;p16"/>
          <p:cNvSpPr/>
          <p:nvPr/>
        </p:nvSpPr>
        <p:spPr>
          <a:xfrm>
            <a:off x="981867" y="1066917"/>
            <a:ext cx="2402000" cy="2356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" name="Google Shape;101;p16"/>
          <p:cNvSpPr/>
          <p:nvPr/>
        </p:nvSpPr>
        <p:spPr>
          <a:xfrm>
            <a:off x="7613733" y="1059267"/>
            <a:ext cx="2402000" cy="2324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" name="Google Shape;102;p16"/>
          <p:cNvSpPr/>
          <p:nvPr/>
        </p:nvSpPr>
        <p:spPr>
          <a:xfrm>
            <a:off x="1509100" y="3618317"/>
            <a:ext cx="1874400" cy="1934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3" name="Google Shape;103;p16"/>
          <p:cNvSpPr/>
          <p:nvPr/>
        </p:nvSpPr>
        <p:spPr>
          <a:xfrm>
            <a:off x="7581000" y="3613583"/>
            <a:ext cx="1898000" cy="2170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Google Shape;78;p13">
            <a:extLst>
              <a:ext uri="{FF2B5EF4-FFF2-40B4-BE49-F238E27FC236}">
                <a16:creationId xmlns:a16="http://schemas.microsoft.com/office/drawing/2014/main" id="{B4045602-F84F-35BA-7F6F-A9A15B4FD947}"/>
              </a:ext>
            </a:extLst>
          </p:cNvPr>
          <p:cNvSpPr txBox="1"/>
          <p:nvPr/>
        </p:nvSpPr>
        <p:spPr>
          <a:xfrm>
            <a:off x="0" y="6399453"/>
            <a:ext cx="12054625" cy="45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Georgia" panose="02040502050405020303" pitchFamily="18" charset="0"/>
              </a:rPr>
              <a:t>D. Ng, C. </a:t>
            </a:r>
            <a:r>
              <a:rPr lang="en-US" sz="1200" dirty="0" err="1">
                <a:latin typeface="Georgia" panose="02040502050405020303" pitchFamily="18" charset="0"/>
              </a:rPr>
              <a:t>Schmierer</a:t>
            </a:r>
            <a:r>
              <a:rPr lang="en-US" sz="1200" dirty="0">
                <a:latin typeface="Georgia" panose="02040502050405020303" pitchFamily="18" charset="0"/>
              </a:rPr>
              <a:t>, A. Lin, B. Liu, L. Yu, S. </a:t>
            </a:r>
            <a:r>
              <a:rPr lang="en-US" sz="1200" dirty="0" err="1">
                <a:latin typeface="Georgia" panose="02040502050405020303" pitchFamily="18" charset="0"/>
              </a:rPr>
              <a:t>Newsam</a:t>
            </a:r>
            <a:r>
              <a:rPr lang="en-US" sz="1200" dirty="0">
                <a:latin typeface="Georgia" panose="02040502050405020303" pitchFamily="18" charset="0"/>
              </a:rPr>
              <a:t>, R. </a:t>
            </a:r>
            <a:r>
              <a:rPr lang="en-US" sz="1200" dirty="0" err="1">
                <a:latin typeface="Georgia" panose="02040502050405020303" pitchFamily="18" charset="0"/>
              </a:rPr>
              <a:t>Ehsani</a:t>
            </a:r>
            <a:r>
              <a:rPr lang="en-US" sz="1200" dirty="0">
                <a:latin typeface="Georgia" panose="02040502050405020303" pitchFamily="18" charset="0"/>
              </a:rPr>
              <a:t>, and X. Lu, “Benchmarking Object Detection Models with Mummy Nuts Datasets”, Bench’22. (To Present)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0D15-B69D-10D7-54A9-7BCAB393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 Curation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0BDB3-12E3-331A-4CE4-A7236486F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4926818" cy="4555200"/>
          </a:xfrm>
        </p:spPr>
        <p:txBody>
          <a:bodyPr/>
          <a:lstStyle/>
          <a:p>
            <a:r>
              <a:rPr lang="en-US" dirty="0"/>
              <a:t>Original Dataset</a:t>
            </a:r>
          </a:p>
          <a:p>
            <a:pPr lvl="1"/>
            <a:r>
              <a:rPr lang="en-US" dirty="0"/>
              <a:t>Large images (3024 x 4032)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Augmented Dataset</a:t>
            </a:r>
          </a:p>
          <a:p>
            <a:pPr lvl="1"/>
            <a:r>
              <a:rPr lang="en-US" dirty="0"/>
              <a:t>Cropped images (200 x 200)</a:t>
            </a:r>
          </a:p>
          <a:p>
            <a:pPr lvl="1"/>
            <a:r>
              <a:rPr lang="en-US" dirty="0"/>
              <a:t>Centered on almonds</a:t>
            </a:r>
          </a:p>
          <a:p>
            <a:pPr lvl="1"/>
            <a:r>
              <a:rPr lang="en-US" dirty="0"/>
              <a:t>Increases Original dataset by 6X</a:t>
            </a:r>
          </a:p>
        </p:txBody>
      </p:sp>
      <p:pic>
        <p:nvPicPr>
          <p:cNvPr id="6" name="Picture 5" descr="A picture containing grass, outdoor, sky, tree&#10;&#10;Description automatically generated">
            <a:extLst>
              <a:ext uri="{FF2B5EF4-FFF2-40B4-BE49-F238E27FC236}">
                <a16:creationId xmlns:a16="http://schemas.microsoft.com/office/drawing/2014/main" id="{7C97A557-CB04-E1D1-E880-72645301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18" y="228599"/>
            <a:ext cx="2053414" cy="2737885"/>
          </a:xfrm>
          <a:prstGeom prst="rect">
            <a:avLst/>
          </a:prstGeom>
        </p:spPr>
      </p:pic>
      <p:pic>
        <p:nvPicPr>
          <p:cNvPr id="8" name="Picture 7" descr="A tree with no leaves&#10;&#10;Description automatically generated with low confidence">
            <a:extLst>
              <a:ext uri="{FF2B5EF4-FFF2-40B4-BE49-F238E27FC236}">
                <a16:creationId xmlns:a16="http://schemas.microsoft.com/office/drawing/2014/main" id="{D7515706-7916-BB91-8EFD-6D56CB357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72" y="228599"/>
            <a:ext cx="2053414" cy="2737886"/>
          </a:xfrm>
          <a:prstGeom prst="rect">
            <a:avLst/>
          </a:prstGeom>
        </p:spPr>
      </p:pic>
      <p:pic>
        <p:nvPicPr>
          <p:cNvPr id="10" name="Picture 9" descr="A picture containing grass, outdoor, tree, sky&#10;&#10;Description automatically generated">
            <a:extLst>
              <a:ext uri="{FF2B5EF4-FFF2-40B4-BE49-F238E27FC236}">
                <a16:creationId xmlns:a16="http://schemas.microsoft.com/office/drawing/2014/main" id="{D1792ADE-14EC-DBB8-4DDB-BEF2305DC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927" y="228599"/>
            <a:ext cx="2053414" cy="2737886"/>
          </a:xfrm>
          <a:prstGeom prst="rect">
            <a:avLst/>
          </a:prstGeom>
        </p:spPr>
      </p:pic>
      <p:pic>
        <p:nvPicPr>
          <p:cNvPr id="12" name="Picture 11" descr="A picture containing outdoor, bird&#10;&#10;Description automatically generated">
            <a:extLst>
              <a:ext uri="{FF2B5EF4-FFF2-40B4-BE49-F238E27FC236}">
                <a16:creationId xmlns:a16="http://schemas.microsoft.com/office/drawing/2014/main" id="{92CD831F-3313-F39C-B0CA-9904577BB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418" y="3678566"/>
            <a:ext cx="2053413" cy="2053413"/>
          </a:xfrm>
          <a:prstGeom prst="rect">
            <a:avLst/>
          </a:prstGeom>
        </p:spPr>
      </p:pic>
      <p:pic>
        <p:nvPicPr>
          <p:cNvPr id="14" name="Picture 13" descr="A picture containing outdoor, day&#10;&#10;Description automatically generated">
            <a:extLst>
              <a:ext uri="{FF2B5EF4-FFF2-40B4-BE49-F238E27FC236}">
                <a16:creationId xmlns:a16="http://schemas.microsoft.com/office/drawing/2014/main" id="{3F029D97-8A18-F3BB-0358-1192D6A60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73" y="3678566"/>
            <a:ext cx="2053413" cy="2053413"/>
          </a:xfrm>
          <a:prstGeom prst="rect">
            <a:avLst/>
          </a:prstGeom>
        </p:spPr>
      </p:pic>
      <p:pic>
        <p:nvPicPr>
          <p:cNvPr id="16" name="Picture 15" descr="A bear in a tree&#10;&#10;Description automatically generated with low confidence">
            <a:extLst>
              <a:ext uri="{FF2B5EF4-FFF2-40B4-BE49-F238E27FC236}">
                <a16:creationId xmlns:a16="http://schemas.microsoft.com/office/drawing/2014/main" id="{8335517C-336E-1CFE-BF78-5621A43F7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6927" y="3685928"/>
            <a:ext cx="2053412" cy="2053412"/>
          </a:xfrm>
          <a:prstGeom prst="rect">
            <a:avLst/>
          </a:prstGeom>
        </p:spPr>
      </p:pic>
      <p:sp>
        <p:nvSpPr>
          <p:cNvPr id="17" name="Google Shape;78;p13">
            <a:extLst>
              <a:ext uri="{FF2B5EF4-FFF2-40B4-BE49-F238E27FC236}">
                <a16:creationId xmlns:a16="http://schemas.microsoft.com/office/drawing/2014/main" id="{35C28220-5980-6F2B-CFF9-4D78ECADDE23}"/>
              </a:ext>
            </a:extLst>
          </p:cNvPr>
          <p:cNvSpPr txBox="1"/>
          <p:nvPr/>
        </p:nvSpPr>
        <p:spPr>
          <a:xfrm>
            <a:off x="0" y="6399453"/>
            <a:ext cx="12054625" cy="45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Georgia" panose="02040502050405020303" pitchFamily="18" charset="0"/>
              </a:rPr>
              <a:t>D. Ng, C. </a:t>
            </a:r>
            <a:r>
              <a:rPr lang="en-US" sz="1200" dirty="0" err="1">
                <a:latin typeface="Georgia" panose="02040502050405020303" pitchFamily="18" charset="0"/>
              </a:rPr>
              <a:t>Schmierer</a:t>
            </a:r>
            <a:r>
              <a:rPr lang="en-US" sz="1200" dirty="0">
                <a:latin typeface="Georgia" panose="02040502050405020303" pitchFamily="18" charset="0"/>
              </a:rPr>
              <a:t>, A. Lin, B. Liu, L. Yu, S. </a:t>
            </a:r>
            <a:r>
              <a:rPr lang="en-US" sz="1200" dirty="0" err="1">
                <a:latin typeface="Georgia" panose="02040502050405020303" pitchFamily="18" charset="0"/>
              </a:rPr>
              <a:t>Newsam</a:t>
            </a:r>
            <a:r>
              <a:rPr lang="en-US" sz="1200" dirty="0">
                <a:latin typeface="Georgia" panose="02040502050405020303" pitchFamily="18" charset="0"/>
              </a:rPr>
              <a:t>, R. </a:t>
            </a:r>
            <a:r>
              <a:rPr lang="en-US" sz="1200" dirty="0" err="1">
                <a:latin typeface="Georgia" panose="02040502050405020303" pitchFamily="18" charset="0"/>
              </a:rPr>
              <a:t>Ehsani</a:t>
            </a:r>
            <a:r>
              <a:rPr lang="en-US" sz="1200" dirty="0">
                <a:latin typeface="Georgia" panose="02040502050405020303" pitchFamily="18" charset="0"/>
              </a:rPr>
              <a:t>, and X. Lu, “Benchmarking Object Detection Models with Mummy Nuts Datasets”, Bench’22. (To Present)</a:t>
            </a:r>
          </a:p>
        </p:txBody>
      </p:sp>
    </p:spTree>
    <p:extLst>
      <p:ext uri="{BB962C8B-B14F-4D97-AF65-F5344CB8AC3E}">
        <p14:creationId xmlns:p14="http://schemas.microsoft.com/office/powerpoint/2010/main" val="626094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C77B-302C-70E6-ACB4-372B3D23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3C4C2-2DB7-B00F-DAEE-44653A86E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4 Popular State-of-the-art CNN models</a:t>
            </a:r>
          </a:p>
          <a:p>
            <a:endParaRPr lang="en-US" dirty="0"/>
          </a:p>
          <a:p>
            <a:r>
              <a:rPr lang="en-US" dirty="0"/>
              <a:t>You Only Look Once (YOLO)</a:t>
            </a:r>
          </a:p>
          <a:p>
            <a:r>
              <a:rPr lang="en-US" dirty="0"/>
              <a:t>Faster R-CNN </a:t>
            </a:r>
          </a:p>
          <a:p>
            <a:r>
              <a:rPr lang="en-US" dirty="0" err="1"/>
              <a:t>MobileNet</a:t>
            </a:r>
            <a:r>
              <a:rPr lang="en-US" dirty="0"/>
              <a:t> SSD</a:t>
            </a:r>
          </a:p>
          <a:p>
            <a:r>
              <a:rPr lang="en-US" dirty="0" err="1"/>
              <a:t>CenterNet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0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49DC-F92C-E60A-DD07-BA12641D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D67DA-B7F5-976A-2D52-367A7FBFB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and Convolutional Neural Networks</a:t>
            </a:r>
          </a:p>
          <a:p>
            <a:r>
              <a:rPr lang="en-US" dirty="0"/>
              <a:t>TensorFlow Applications</a:t>
            </a:r>
          </a:p>
          <a:p>
            <a:pPr lvl="1"/>
            <a:r>
              <a:rPr lang="en-US" dirty="0" err="1"/>
              <a:t>AgriFood</a:t>
            </a:r>
            <a:r>
              <a:rPr lang="en-US" dirty="0"/>
              <a:t>: Precision Agriculture</a:t>
            </a:r>
          </a:p>
          <a:p>
            <a:pPr lvl="1"/>
            <a:r>
              <a:rPr lang="en-US" dirty="0"/>
              <a:t>TensorFlow Object Detection</a:t>
            </a:r>
          </a:p>
          <a:p>
            <a:pPr lvl="1"/>
            <a:r>
              <a:rPr lang="en-US" dirty="0"/>
              <a:t>Others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62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17F1EE-BA43-0E84-FE1C-45B2C31A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747" y="2492829"/>
            <a:ext cx="7106254" cy="4365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1B5C29-1974-DAE6-2CED-CB825DA3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Only Look Once (YOLO)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EEC39-3CDE-668E-7DDE-2651C5238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Means detector only looks at an input image once before making detections</a:t>
            </a:r>
          </a:p>
          <a:p>
            <a:r>
              <a:rPr lang="en-US" dirty="0"/>
              <a:t>Anchor box detector</a:t>
            </a:r>
          </a:p>
          <a:p>
            <a:r>
              <a:rPr lang="en-US" dirty="0"/>
              <a:t>Produces lots of bounding boxes</a:t>
            </a:r>
          </a:p>
          <a:p>
            <a:pPr lvl="1"/>
            <a:r>
              <a:rPr lang="en-US" dirty="0"/>
              <a:t>Reduces them with non-max suppression (NMS)</a:t>
            </a:r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A3A76-412A-6369-2605-77E1EA24D4A9}"/>
              </a:ext>
            </a:extLst>
          </p:cNvPr>
          <p:cNvSpPr txBox="1"/>
          <p:nvPr/>
        </p:nvSpPr>
        <p:spPr>
          <a:xfrm>
            <a:off x="250372" y="6457207"/>
            <a:ext cx="72607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J. Redmon, S. </a:t>
            </a:r>
            <a:r>
              <a:rPr lang="en-US" sz="1200" dirty="0" err="1"/>
              <a:t>Divvala</a:t>
            </a:r>
            <a:r>
              <a:rPr lang="en-US" sz="1200" dirty="0"/>
              <a:t>, R. </a:t>
            </a:r>
            <a:r>
              <a:rPr lang="en-US" sz="1200" dirty="0" err="1"/>
              <a:t>Girshick</a:t>
            </a:r>
            <a:r>
              <a:rPr lang="en-US" sz="1200" dirty="0"/>
              <a:t>, and A. Farhadi, “You only look once: Unified, real-time object detection,” 2015.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2AA97-B66D-94BB-8D3A-50ECCA1BD628}"/>
              </a:ext>
            </a:extLst>
          </p:cNvPr>
          <p:cNvSpPr txBox="1"/>
          <p:nvPr/>
        </p:nvSpPr>
        <p:spPr>
          <a:xfrm>
            <a:off x="415600" y="3820783"/>
            <a:ext cx="453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Very fast inference speed (state-of-the-art)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Competitive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595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CA33A4-F0AE-51A4-073C-FB3459FB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33" y="2710543"/>
            <a:ext cx="6296267" cy="3668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4301E-D226-0BB9-AB30-D418838D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Faster R-CNN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DDB32-FF33-BC58-8447-12BE1CF5A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Deep Network</a:t>
            </a:r>
          </a:p>
          <a:p>
            <a:pPr lvl="1"/>
            <a:r>
              <a:rPr lang="en-US" dirty="0"/>
              <a:t>101 convolutional layers</a:t>
            </a:r>
          </a:p>
          <a:p>
            <a:pPr lvl="1"/>
            <a:r>
              <a:rPr lang="en-US" dirty="0"/>
              <a:t>Learn more features (may not always increase accuracy)</a:t>
            </a:r>
          </a:p>
          <a:p>
            <a:r>
              <a:rPr lang="en-US" dirty="0"/>
              <a:t>Anchor box detector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Fast inference speed</a:t>
            </a:r>
          </a:p>
          <a:p>
            <a:r>
              <a:rPr lang="en-US" dirty="0"/>
              <a:t>Very high accuracy </a:t>
            </a:r>
            <a:r>
              <a:rPr lang="en-US" sz="2800" dirty="0"/>
              <a:t>(state-of-the-art)</a:t>
            </a:r>
          </a:p>
          <a:p>
            <a:pPr marL="152396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A3791-361F-C318-17D4-5475118F8F23}"/>
              </a:ext>
            </a:extLst>
          </p:cNvPr>
          <p:cNvSpPr txBox="1"/>
          <p:nvPr/>
        </p:nvSpPr>
        <p:spPr>
          <a:xfrm>
            <a:off x="250372" y="6457207"/>
            <a:ext cx="9916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S. Ren, K. He, R. </a:t>
            </a:r>
            <a:r>
              <a:rPr lang="en-US" sz="1200" dirty="0" err="1"/>
              <a:t>Girshick</a:t>
            </a:r>
            <a:r>
              <a:rPr lang="en-US" sz="1200" dirty="0"/>
              <a:t>, and J. Sun, “Faster r-</a:t>
            </a:r>
            <a:r>
              <a:rPr lang="en-US" sz="1200" dirty="0" err="1"/>
              <a:t>cnn</a:t>
            </a:r>
            <a:r>
              <a:rPr lang="en-US" sz="1200" dirty="0"/>
              <a:t>: Towards real-time object detection with region proposal networks,” 2015.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734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4658-F094-8AB8-F7E9-E3B9EEEA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MobileNet</a:t>
            </a:r>
            <a:r>
              <a:rPr lang="en-US" dirty="0"/>
              <a:t> SSD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7FFCC-60DF-BD73-55D3-BA5F14C27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compact model</a:t>
            </a:r>
          </a:p>
          <a:p>
            <a:pPr lvl="1"/>
            <a:r>
              <a:rPr lang="en-US" dirty="0"/>
              <a:t>Lowered from 138m to 4.2m parameters</a:t>
            </a:r>
          </a:p>
          <a:p>
            <a:pPr lvl="1"/>
            <a:r>
              <a:rPr lang="en-US" dirty="0"/>
              <a:t>Good for mobile devices</a:t>
            </a:r>
          </a:p>
          <a:p>
            <a:r>
              <a:rPr lang="en-US" dirty="0"/>
              <a:t>Still has enough compute strength </a:t>
            </a:r>
          </a:p>
          <a:p>
            <a:pPr lvl="1"/>
            <a:r>
              <a:rPr lang="en-US" dirty="0"/>
              <a:t>Makes 8732 detections per class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Fast and efficient inference </a:t>
            </a:r>
          </a:p>
          <a:p>
            <a:r>
              <a:rPr lang="en-US" dirty="0"/>
              <a:t>Lower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EF909-2CE4-A817-ECB5-C93A40240157}"/>
              </a:ext>
            </a:extLst>
          </p:cNvPr>
          <p:cNvSpPr txBox="1"/>
          <p:nvPr/>
        </p:nvSpPr>
        <p:spPr>
          <a:xfrm>
            <a:off x="250372" y="6457207"/>
            <a:ext cx="119416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W. Liu, D. </a:t>
            </a:r>
            <a:r>
              <a:rPr lang="en-US" sz="1200" dirty="0" err="1"/>
              <a:t>Anguelov</a:t>
            </a:r>
            <a:r>
              <a:rPr lang="en-US" sz="1200" dirty="0"/>
              <a:t>, D. Erhan, C. </a:t>
            </a:r>
            <a:r>
              <a:rPr lang="en-US" sz="1200" dirty="0" err="1"/>
              <a:t>Szegedy</a:t>
            </a:r>
            <a:r>
              <a:rPr lang="en-US" sz="1200" dirty="0"/>
              <a:t>, S. Reed, C.-Y. Fu, and A. C. Berg, “SSD: Single shot </a:t>
            </a:r>
            <a:r>
              <a:rPr lang="en-US" sz="1200" dirty="0" err="1"/>
              <a:t>MultiBox</a:t>
            </a:r>
            <a:r>
              <a:rPr lang="en-US" sz="1200" dirty="0"/>
              <a:t> detector,” in Computer Vision – ECCV 2016, pp. 21– 37, Springer International Publishing, 2016. 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B7DDA5F-BCFA-685E-EEFA-57D9E4963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23" y="3746057"/>
            <a:ext cx="7136777" cy="23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01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E674-D3E9-A515-B5DA-C1B2D013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CenterNet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859C6-19C4-CCE6-5250-591415EE0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Focuses on center points of each box detection</a:t>
            </a:r>
          </a:p>
          <a:p>
            <a:r>
              <a:rPr lang="en-US" dirty="0"/>
              <a:t>101 convolutional layers</a:t>
            </a:r>
          </a:p>
          <a:p>
            <a:r>
              <a:rPr lang="en-US" dirty="0"/>
              <a:t>Scale invariant </a:t>
            </a:r>
          </a:p>
          <a:p>
            <a:r>
              <a:rPr lang="en-US" dirty="0"/>
              <a:t>Creates heatmap</a:t>
            </a:r>
          </a:p>
          <a:p>
            <a:pPr lvl="1"/>
            <a:r>
              <a:rPr lang="en-US" dirty="0"/>
              <a:t>No anchor boxes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Fast inference speed</a:t>
            </a:r>
          </a:p>
          <a:p>
            <a:r>
              <a:rPr lang="en-US" dirty="0"/>
              <a:t>Good 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88B1C-912C-9915-2F44-F6E1897681DD}"/>
              </a:ext>
            </a:extLst>
          </p:cNvPr>
          <p:cNvSpPr txBox="1"/>
          <p:nvPr/>
        </p:nvSpPr>
        <p:spPr>
          <a:xfrm>
            <a:off x="250372" y="6457207"/>
            <a:ext cx="11941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K. Duan, S. Bai, L. </a:t>
            </a:r>
            <a:r>
              <a:rPr lang="en-US" sz="1200" dirty="0" err="1"/>
              <a:t>Xie</a:t>
            </a:r>
            <a:r>
              <a:rPr lang="en-US" sz="1200" dirty="0"/>
              <a:t>, H. Qi, Q. Huang, and Q. Tian, “</a:t>
            </a:r>
            <a:r>
              <a:rPr lang="en-US" sz="1200" dirty="0" err="1"/>
              <a:t>Centernet</a:t>
            </a:r>
            <a:r>
              <a:rPr lang="en-US" sz="1200" dirty="0"/>
              <a:t>: </a:t>
            </a:r>
            <a:r>
              <a:rPr lang="en-US" sz="1200" dirty="0" err="1"/>
              <a:t>Keypoint</a:t>
            </a:r>
            <a:r>
              <a:rPr lang="en-US" sz="1200" dirty="0"/>
              <a:t> triplets for object detection,” 2019.</a:t>
            </a:r>
            <a:endParaRPr lang="en-US" dirty="0"/>
          </a:p>
        </p:txBody>
      </p:sp>
      <p:pic>
        <p:nvPicPr>
          <p:cNvPr id="6" name="Picture 5" descr="A white horse with red eyes&#10;&#10;Description automatically generated with low confidence">
            <a:extLst>
              <a:ext uri="{FF2B5EF4-FFF2-40B4-BE49-F238E27FC236}">
                <a16:creationId xmlns:a16="http://schemas.microsoft.com/office/drawing/2014/main" id="{0B74C455-2E79-327F-EC46-633A53BA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08833"/>
            <a:ext cx="51181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36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21D1-0382-ABF1-BF38-93775A20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Model Performance Comparison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C39BD63-82C0-0594-C3A6-BEFFB5473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41" y="1757956"/>
            <a:ext cx="9980257" cy="205108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032397-3154-6A05-4131-7D6D4A0F3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98" y="4213553"/>
            <a:ext cx="9943800" cy="2051080"/>
          </a:xfrm>
          <a:prstGeom prst="rect">
            <a:avLst/>
          </a:prstGeom>
        </p:spPr>
      </p:pic>
      <p:sp>
        <p:nvSpPr>
          <p:cNvPr id="3" name="Google Shape;78;p13">
            <a:extLst>
              <a:ext uri="{FF2B5EF4-FFF2-40B4-BE49-F238E27FC236}">
                <a16:creationId xmlns:a16="http://schemas.microsoft.com/office/drawing/2014/main" id="{ECAAF62C-6E3F-414A-EFBD-9589ACD443C2}"/>
              </a:ext>
            </a:extLst>
          </p:cNvPr>
          <p:cNvSpPr txBox="1"/>
          <p:nvPr/>
        </p:nvSpPr>
        <p:spPr>
          <a:xfrm>
            <a:off x="0" y="6399453"/>
            <a:ext cx="12054625" cy="45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Georgia" panose="02040502050405020303" pitchFamily="18" charset="0"/>
              </a:rPr>
              <a:t>D. Ng, C. </a:t>
            </a:r>
            <a:r>
              <a:rPr lang="en-US" sz="1200" dirty="0" err="1">
                <a:latin typeface="Georgia" panose="02040502050405020303" pitchFamily="18" charset="0"/>
              </a:rPr>
              <a:t>Schmierer</a:t>
            </a:r>
            <a:r>
              <a:rPr lang="en-US" sz="1200" dirty="0">
                <a:latin typeface="Georgia" panose="02040502050405020303" pitchFamily="18" charset="0"/>
              </a:rPr>
              <a:t>, A. Lin, B. Liu, L. Yu, S. </a:t>
            </a:r>
            <a:r>
              <a:rPr lang="en-US" sz="1200" dirty="0" err="1">
                <a:latin typeface="Georgia" panose="02040502050405020303" pitchFamily="18" charset="0"/>
              </a:rPr>
              <a:t>Newsam</a:t>
            </a:r>
            <a:r>
              <a:rPr lang="en-US" sz="1200" dirty="0">
                <a:latin typeface="Georgia" panose="02040502050405020303" pitchFamily="18" charset="0"/>
              </a:rPr>
              <a:t>, R. </a:t>
            </a:r>
            <a:r>
              <a:rPr lang="en-US" sz="1200" dirty="0" err="1">
                <a:latin typeface="Georgia" panose="02040502050405020303" pitchFamily="18" charset="0"/>
              </a:rPr>
              <a:t>Ehsani</a:t>
            </a:r>
            <a:r>
              <a:rPr lang="en-US" sz="1200" dirty="0">
                <a:latin typeface="Georgia" panose="02040502050405020303" pitchFamily="18" charset="0"/>
              </a:rPr>
              <a:t>, and X. Lu, “Benchmarking Object Detection Models with Mummy Nuts Datasets”, Bench’22. (To Present)</a:t>
            </a:r>
          </a:p>
        </p:txBody>
      </p:sp>
    </p:spTree>
    <p:extLst>
      <p:ext uri="{BB962C8B-B14F-4D97-AF65-F5344CB8AC3E}">
        <p14:creationId xmlns:p14="http://schemas.microsoft.com/office/powerpoint/2010/main" val="693105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0CD0-1DDC-D7B4-010B-9A9844D6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Model Performance Comparison</a:t>
            </a: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44AF95FE-2D64-9D70-95B2-72DF271D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569358"/>
            <a:ext cx="7772400" cy="2369634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453E334-BC61-A348-222B-AE27252D6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4077866"/>
            <a:ext cx="7772400" cy="2421551"/>
          </a:xfrm>
          <a:prstGeom prst="rect">
            <a:avLst/>
          </a:prstGeom>
        </p:spPr>
      </p:pic>
      <p:sp>
        <p:nvSpPr>
          <p:cNvPr id="3" name="Google Shape;78;p13">
            <a:extLst>
              <a:ext uri="{FF2B5EF4-FFF2-40B4-BE49-F238E27FC236}">
                <a16:creationId xmlns:a16="http://schemas.microsoft.com/office/drawing/2014/main" id="{62F2A9FA-3A62-E856-B3CA-48C2508AB5E3}"/>
              </a:ext>
            </a:extLst>
          </p:cNvPr>
          <p:cNvSpPr txBox="1"/>
          <p:nvPr/>
        </p:nvSpPr>
        <p:spPr>
          <a:xfrm>
            <a:off x="0" y="6399453"/>
            <a:ext cx="12054625" cy="45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Georgia" panose="02040502050405020303" pitchFamily="18" charset="0"/>
              </a:rPr>
              <a:t>D. Ng, C. </a:t>
            </a:r>
            <a:r>
              <a:rPr lang="en-US" sz="1200" dirty="0" err="1">
                <a:latin typeface="Georgia" panose="02040502050405020303" pitchFamily="18" charset="0"/>
              </a:rPr>
              <a:t>Schmierer</a:t>
            </a:r>
            <a:r>
              <a:rPr lang="en-US" sz="1200" dirty="0">
                <a:latin typeface="Georgia" panose="02040502050405020303" pitchFamily="18" charset="0"/>
              </a:rPr>
              <a:t>, A. Lin, B. Liu, L. Yu, S. </a:t>
            </a:r>
            <a:r>
              <a:rPr lang="en-US" sz="1200" dirty="0" err="1">
                <a:latin typeface="Georgia" panose="02040502050405020303" pitchFamily="18" charset="0"/>
              </a:rPr>
              <a:t>Newsam</a:t>
            </a:r>
            <a:r>
              <a:rPr lang="en-US" sz="1200" dirty="0">
                <a:latin typeface="Georgia" panose="02040502050405020303" pitchFamily="18" charset="0"/>
              </a:rPr>
              <a:t>, R. </a:t>
            </a:r>
            <a:r>
              <a:rPr lang="en-US" sz="1200" dirty="0" err="1">
                <a:latin typeface="Georgia" panose="02040502050405020303" pitchFamily="18" charset="0"/>
              </a:rPr>
              <a:t>Ehsani</a:t>
            </a:r>
            <a:r>
              <a:rPr lang="en-US" sz="1200" dirty="0">
                <a:latin typeface="Georgia" panose="02040502050405020303" pitchFamily="18" charset="0"/>
              </a:rPr>
              <a:t>, and X. Lu, “Benchmarking Object Detection Models with Mummy Nuts Datasets”, Bench’22. (To Present)</a:t>
            </a:r>
          </a:p>
        </p:txBody>
      </p:sp>
    </p:spTree>
    <p:extLst>
      <p:ext uri="{BB962C8B-B14F-4D97-AF65-F5344CB8AC3E}">
        <p14:creationId xmlns:p14="http://schemas.microsoft.com/office/powerpoint/2010/main" val="3419742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2D63-318E-6405-543A-047EADEC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Morning Star Company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53DBA-5CA8-E257-9BD9-56F1E666B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dirty="0"/>
              <a:t>Problem Statement</a:t>
            </a:r>
          </a:p>
          <a:p>
            <a:pPr marL="152396" indent="0">
              <a:buNone/>
            </a:pPr>
            <a:endParaRPr lang="en-US" dirty="0"/>
          </a:p>
          <a:p>
            <a:r>
              <a:rPr lang="en-US" dirty="0"/>
              <a:t>Tomato plant transplanting process not 100% successful</a:t>
            </a:r>
          </a:p>
          <a:p>
            <a:r>
              <a:rPr lang="en-US" dirty="0"/>
              <a:t>In each unit of tomato field, expect to see a tomato sapling</a:t>
            </a:r>
          </a:p>
          <a:p>
            <a:pPr lvl="1"/>
            <a:r>
              <a:rPr lang="en-US" dirty="0"/>
              <a:t>If not, considered mis plant</a:t>
            </a:r>
          </a:p>
          <a:p>
            <a:pPr lvl="1"/>
            <a:endParaRPr lang="en-US" dirty="0"/>
          </a:p>
          <a:p>
            <a:pPr marL="152396" indent="0">
              <a:buNone/>
            </a:pPr>
            <a:r>
              <a:rPr lang="en-US" dirty="0"/>
              <a:t>Solution</a:t>
            </a:r>
          </a:p>
          <a:p>
            <a:r>
              <a:rPr lang="en-US" dirty="0"/>
              <a:t>Precision vision system to detect and count tomato saplings</a:t>
            </a:r>
          </a:p>
          <a:p>
            <a:r>
              <a:rPr lang="en-US" dirty="0"/>
              <a:t>Compare system count vs starting batch count</a:t>
            </a:r>
          </a:p>
          <a:p>
            <a:pPr lvl="1"/>
            <a:r>
              <a:rPr lang="en-US" dirty="0"/>
              <a:t>Provides success rate data</a:t>
            </a:r>
          </a:p>
          <a:p>
            <a:r>
              <a:rPr lang="en-US" dirty="0"/>
              <a:t>Using YOLOV4 for real time detections</a:t>
            </a:r>
          </a:p>
          <a:p>
            <a:r>
              <a:rPr lang="en-US" dirty="0"/>
              <a:t>Achieved 97% counting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E4BC7-96B2-C142-B432-767ED30E6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00" y="271236"/>
            <a:ext cx="3175000" cy="176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7E02ED-6E6A-31A4-0622-6C9D798246A3}"/>
              </a:ext>
            </a:extLst>
          </p:cNvPr>
          <p:cNvSpPr txBox="1"/>
          <p:nvPr/>
        </p:nvSpPr>
        <p:spPr>
          <a:xfrm>
            <a:off x="250372" y="6457207"/>
            <a:ext cx="1194162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Team: </a:t>
            </a:r>
            <a:r>
              <a:rPr lang="en-US" sz="13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Moises Limon, Alberto Melchor-Maldonado, Darren Ng, Ivan Palacios, Christine Pham</a:t>
            </a:r>
            <a:endParaRPr lang="en-US" sz="1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59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ound, outdoor, dirt, desert&#10;&#10;Description automatically generated">
            <a:extLst>
              <a:ext uri="{FF2B5EF4-FFF2-40B4-BE49-F238E27FC236}">
                <a16:creationId xmlns:a16="http://schemas.microsoft.com/office/drawing/2014/main" id="{1015D2C7-7A6C-946D-7D3D-044782791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C4022B-36BF-F61A-15B2-6BF7F07B1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199" y="5769429"/>
            <a:ext cx="1652685" cy="91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12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49DC-F92C-E60A-DD07-BA12641D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D67DA-B7F5-976A-2D52-367A7FBF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96404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Machine Learning and Convolutional Neural Networks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00FF00"/>
                </a:highlight>
              </a:rPr>
              <a:t>TensorFlow Applications</a:t>
            </a:r>
          </a:p>
          <a:p>
            <a:pPr lvl="1"/>
            <a:r>
              <a:rPr lang="en-US" dirty="0" err="1">
                <a:highlight>
                  <a:srgbClr val="00FF00"/>
                </a:highlight>
              </a:rPr>
              <a:t>AgriFood</a:t>
            </a:r>
            <a:r>
              <a:rPr lang="en-US" dirty="0">
                <a:highlight>
                  <a:srgbClr val="00FF00"/>
                </a:highlight>
              </a:rPr>
              <a:t>: Precision Agriculture</a:t>
            </a:r>
          </a:p>
          <a:p>
            <a:pPr lvl="2"/>
            <a:r>
              <a:rPr lang="en-US" dirty="0"/>
              <a:t>Problem Statement</a:t>
            </a:r>
          </a:p>
          <a:p>
            <a:pPr lvl="2"/>
            <a:r>
              <a:rPr lang="en-US" dirty="0"/>
              <a:t>CNN Models</a:t>
            </a:r>
          </a:p>
          <a:p>
            <a:pPr lvl="2"/>
            <a:r>
              <a:rPr lang="en-US" dirty="0"/>
              <a:t>Mummy Almond Nut Problem</a:t>
            </a:r>
          </a:p>
          <a:p>
            <a:pPr lvl="2"/>
            <a:r>
              <a:rPr lang="en-US" dirty="0"/>
              <a:t>Morning Star Company</a:t>
            </a:r>
          </a:p>
          <a:p>
            <a:pPr lvl="1"/>
            <a:r>
              <a:rPr lang="en-US" dirty="0"/>
              <a:t>TensorFlow Object Detection</a:t>
            </a:r>
          </a:p>
          <a:p>
            <a:pPr lvl="1"/>
            <a:r>
              <a:rPr lang="en-US" dirty="0"/>
              <a:t>Reinforcement Learning: TF-Agents</a:t>
            </a:r>
          </a:p>
          <a:p>
            <a:pPr lvl="1"/>
            <a:r>
              <a:rPr lang="en-US" dirty="0"/>
              <a:t>Others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12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49DC-F92C-E60A-DD07-BA12641D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D67DA-B7F5-976A-2D52-367A7FBF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96404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Machine Learning and Convolutional Neural Networks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00FF00"/>
                </a:highlight>
              </a:rPr>
              <a:t>TensorFlow Applications</a:t>
            </a:r>
          </a:p>
          <a:p>
            <a:pPr lvl="1"/>
            <a:r>
              <a:rPr lang="en-US" dirty="0" err="1">
                <a:highlight>
                  <a:srgbClr val="00FF00"/>
                </a:highlight>
              </a:rPr>
              <a:t>AgriFood</a:t>
            </a:r>
            <a:r>
              <a:rPr lang="en-US" dirty="0">
                <a:highlight>
                  <a:srgbClr val="00FF00"/>
                </a:highlight>
              </a:rPr>
              <a:t>: Precision Agriculture</a:t>
            </a:r>
          </a:p>
          <a:p>
            <a:pPr lvl="2"/>
            <a:r>
              <a:rPr lang="en-US" dirty="0"/>
              <a:t>Problem Statement</a:t>
            </a:r>
          </a:p>
          <a:p>
            <a:pPr lvl="2"/>
            <a:r>
              <a:rPr lang="en-US" dirty="0"/>
              <a:t>CNN Models</a:t>
            </a:r>
          </a:p>
          <a:p>
            <a:pPr lvl="2"/>
            <a:r>
              <a:rPr lang="en-US" dirty="0"/>
              <a:t>Mummy Almond Nut Problem</a:t>
            </a:r>
          </a:p>
          <a:p>
            <a:pPr lvl="2"/>
            <a:r>
              <a:rPr lang="en-US" dirty="0"/>
              <a:t>Morning Star Company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TensorFlow Object Detection</a:t>
            </a:r>
          </a:p>
          <a:p>
            <a:pPr lvl="1"/>
            <a:r>
              <a:rPr lang="en-US" dirty="0"/>
              <a:t>Others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0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E49DC-F92C-E60A-DD07-BA12641D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D67DA-B7F5-976A-2D52-367A7FBF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1756" cy="6422250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Machine Learning and Convolutional Neural Networks</a:t>
            </a:r>
          </a:p>
          <a:p>
            <a:pPr lvl="1"/>
            <a:r>
              <a:rPr lang="en-US" dirty="0"/>
              <a:t>Machine Learning and subcategories</a:t>
            </a:r>
          </a:p>
          <a:p>
            <a:pPr lvl="1"/>
            <a:r>
              <a:rPr lang="en-US" dirty="0"/>
              <a:t>What is a Neural Network?</a:t>
            </a:r>
          </a:p>
          <a:p>
            <a:pPr lvl="1"/>
            <a:r>
              <a:rPr lang="en-US" dirty="0"/>
              <a:t>Practitioner Workflow</a:t>
            </a:r>
          </a:p>
          <a:p>
            <a:pPr lvl="1"/>
            <a:r>
              <a:rPr lang="en-US" dirty="0"/>
              <a:t>Evaluating Metrics and Improving Performance</a:t>
            </a:r>
          </a:p>
          <a:p>
            <a:pPr lvl="1"/>
            <a:r>
              <a:rPr lang="en-US" dirty="0"/>
              <a:t>Making your own Dataset!</a:t>
            </a:r>
          </a:p>
          <a:p>
            <a:pPr lvl="1"/>
            <a:endParaRPr lang="en-US" dirty="0"/>
          </a:p>
          <a:p>
            <a:r>
              <a:rPr lang="en-US" dirty="0"/>
              <a:t>TensorFlow Applications</a:t>
            </a:r>
          </a:p>
          <a:p>
            <a:pPr lvl="1"/>
            <a:r>
              <a:rPr lang="en-US" dirty="0" err="1"/>
              <a:t>AgriFood</a:t>
            </a:r>
            <a:r>
              <a:rPr lang="en-US" dirty="0"/>
              <a:t>: Precision Agriculture</a:t>
            </a:r>
          </a:p>
          <a:p>
            <a:pPr lvl="1"/>
            <a:r>
              <a:rPr lang="en-US" dirty="0"/>
              <a:t>TensorFlow Object Detection</a:t>
            </a:r>
          </a:p>
          <a:p>
            <a:pPr lvl="1"/>
            <a:r>
              <a:rPr lang="en-US" dirty="0"/>
              <a:t>Others 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0D07CC58-1B68-41C6-2BF6-4A69A462540F}"/>
              </a:ext>
            </a:extLst>
          </p:cNvPr>
          <p:cNvSpPr/>
          <p:nvPr/>
        </p:nvSpPr>
        <p:spPr>
          <a:xfrm>
            <a:off x="1186543" y="2351314"/>
            <a:ext cx="127102" cy="178280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72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69C7-D760-63DA-8A51-AD6F94B6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TensorFlow Object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45EA4-F29F-2FF8-3050-EA84BB8DF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easiest way to get started with object detection on your own computer</a:t>
            </a:r>
          </a:p>
          <a:p>
            <a:pPr lvl="1"/>
            <a:r>
              <a:rPr lang="en-US" dirty="0">
                <a:hlinkClick r:id="rId3"/>
              </a:rPr>
              <a:t>Tensorflow Object Detection in 5 Hours with Python | Full Course with 3 Projects - YouTube</a:t>
            </a:r>
            <a:endParaRPr lang="en-US" dirty="0"/>
          </a:p>
          <a:p>
            <a:r>
              <a:rPr lang="en-US" dirty="0"/>
              <a:t>Supports multiple CNN model algorithms (</a:t>
            </a:r>
            <a:r>
              <a:rPr lang="en-US" dirty="0" err="1"/>
              <a:t>CenterNet</a:t>
            </a:r>
            <a:r>
              <a:rPr lang="en-US" dirty="0"/>
              <a:t>, Faster R-CNN, etc.)</a:t>
            </a:r>
          </a:p>
          <a:p>
            <a:pPr lvl="1"/>
            <a:r>
              <a:rPr lang="en-US" dirty="0">
                <a:hlinkClick r:id="rId4"/>
              </a:rPr>
              <a:t>models/research/object_detection/models at master · tensorflow/models (github.com)</a:t>
            </a:r>
            <a:endParaRPr lang="en-US" dirty="0"/>
          </a:p>
          <a:p>
            <a:r>
              <a:rPr lang="en-US" dirty="0"/>
              <a:t>Works seamlessly with </a:t>
            </a:r>
            <a:r>
              <a:rPr lang="en-US" dirty="0" err="1"/>
              <a:t>TensorBoard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30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FOD Sign Lang Demo.mov" descr="TFOD Sign Lang Demo.mov">
            <a:hlinkClick r:id="" action="ppaction://media"/>
            <a:extLst>
              <a:ext uri="{FF2B5EF4-FFF2-40B4-BE49-F238E27FC236}">
                <a16:creationId xmlns:a16="http://schemas.microsoft.com/office/drawing/2014/main" id="{21CE735C-F7BD-8849-87B5-E556F3AC0C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8000"/>
          </a:blip>
          <a:stretch>
            <a:fillRect/>
          </a:stretch>
        </p:blipFill>
        <p:spPr>
          <a:xfrm>
            <a:off x="3387046" y="59583"/>
            <a:ext cx="8804954" cy="679841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3C56E2-EFE4-E449-8F8E-AAE9887AE328}"/>
              </a:ext>
            </a:extLst>
          </p:cNvPr>
          <p:cNvSpPr txBox="1"/>
          <p:nvPr/>
        </p:nvSpPr>
        <p:spPr>
          <a:xfrm>
            <a:off x="304800" y="283029"/>
            <a:ext cx="280851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Sign Language Object Detection</a:t>
            </a:r>
          </a:p>
          <a:p>
            <a:endParaRPr lang="en-US" sz="2500" dirty="0"/>
          </a:p>
          <a:p>
            <a:r>
              <a:rPr lang="en-US" sz="2500" dirty="0"/>
              <a:t>4 Classes: T, F, O, D</a:t>
            </a:r>
          </a:p>
          <a:p>
            <a:endParaRPr lang="en-US" sz="2500" dirty="0"/>
          </a:p>
          <a:p>
            <a:r>
              <a:rPr lang="en-US" sz="2500" dirty="0"/>
              <a:t>15 images per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2000 steps/epochs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Precision &amp; recall of 85%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Loss of 0.035 by finish</a:t>
            </a:r>
          </a:p>
        </p:txBody>
      </p:sp>
    </p:spTree>
    <p:extLst>
      <p:ext uri="{BB962C8B-B14F-4D97-AF65-F5344CB8AC3E}">
        <p14:creationId xmlns:p14="http://schemas.microsoft.com/office/powerpoint/2010/main" val="5925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9CD4-3BD0-EA21-4165-3ACE8AE9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Model Evaluation: Trouble Shooting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F321C-6F90-D66D-314F-0CE4CD325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7116249" cy="4555200"/>
          </a:xfrm>
        </p:spPr>
        <p:txBody>
          <a:bodyPr/>
          <a:lstStyle/>
          <a:p>
            <a:r>
              <a:rPr lang="en-US" dirty="0"/>
              <a:t>Lots of problems can occur</a:t>
            </a:r>
          </a:p>
          <a:p>
            <a:r>
              <a:rPr lang="en-US" dirty="0"/>
              <a:t>“Black box” = hard to debug</a:t>
            </a:r>
          </a:p>
          <a:p>
            <a:endParaRPr lang="en-US" dirty="0"/>
          </a:p>
          <a:p>
            <a:pPr marL="152396" indent="0">
              <a:buNone/>
            </a:pPr>
            <a:r>
              <a:rPr lang="en-US" dirty="0"/>
              <a:t>Common Issues:</a:t>
            </a:r>
          </a:p>
          <a:p>
            <a:r>
              <a:rPr lang="en-US" dirty="0"/>
              <a:t>Zero detections after inference</a:t>
            </a:r>
          </a:p>
          <a:p>
            <a:r>
              <a:rPr lang="en-US" dirty="0"/>
              <a:t>Detection boxes positions are off</a:t>
            </a:r>
          </a:p>
          <a:p>
            <a:r>
              <a:rPr lang="en-US" dirty="0"/>
              <a:t>Loss value gets stuck (not low enough)</a:t>
            </a:r>
          </a:p>
          <a:p>
            <a:r>
              <a:rPr lang="en-US" dirty="0"/>
              <a:t>Model inference good at training images, not new images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5" name="Picture 4" descr="A picture containing tree, outdoor, sky, grass&#10;&#10;Description automatically generated">
            <a:extLst>
              <a:ext uri="{FF2B5EF4-FFF2-40B4-BE49-F238E27FC236}">
                <a16:creationId xmlns:a16="http://schemas.microsoft.com/office/drawing/2014/main" id="{06C7E9A3-0334-9F57-6F1F-86A0A8B11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0" t="29841" r="59736" b="58889"/>
          <a:stretch/>
        </p:blipFill>
        <p:spPr>
          <a:xfrm>
            <a:off x="7652656" y="2688771"/>
            <a:ext cx="4310743" cy="3732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0332A-2D9E-175F-28B1-2A326836E2DD}"/>
              </a:ext>
            </a:extLst>
          </p:cNvPr>
          <p:cNvSpPr/>
          <p:nvPr/>
        </p:nvSpPr>
        <p:spPr>
          <a:xfrm>
            <a:off x="10657114" y="4559367"/>
            <a:ext cx="859970" cy="1404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39A01-B554-C1B0-29D7-4EE6AAC98CF4}"/>
              </a:ext>
            </a:extLst>
          </p:cNvPr>
          <p:cNvSpPr txBox="1"/>
          <p:nvPr/>
        </p:nvSpPr>
        <p:spPr>
          <a:xfrm>
            <a:off x="10536307" y="418567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Nut 100%</a:t>
            </a:r>
          </a:p>
        </p:txBody>
      </p:sp>
    </p:spTree>
    <p:extLst>
      <p:ext uri="{BB962C8B-B14F-4D97-AF65-F5344CB8AC3E}">
        <p14:creationId xmlns:p14="http://schemas.microsoft.com/office/powerpoint/2010/main" val="1107631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A667-AEE2-16E8-B4B0-10C060D6E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Trouble Shooting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FD205-B51E-2C0F-31E8-C1A69464B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5125424"/>
          </a:xfrm>
        </p:spPr>
        <p:txBody>
          <a:bodyPr>
            <a:normAutofit fontScale="92500"/>
          </a:bodyPr>
          <a:lstStyle/>
          <a:p>
            <a:r>
              <a:rPr lang="en-US" dirty="0"/>
              <a:t>Zero detections after inference</a:t>
            </a:r>
          </a:p>
          <a:p>
            <a:pPr lvl="1"/>
            <a:r>
              <a:rPr lang="en-US" dirty="0"/>
              <a:t>Some CNN models can suffer from scale size. Tiny objects are especially difficult</a:t>
            </a:r>
          </a:p>
          <a:p>
            <a:pPr lvl="1"/>
            <a:r>
              <a:rPr lang="en-US" dirty="0"/>
              <a:t>Test input image differs too much from training set</a:t>
            </a:r>
          </a:p>
          <a:p>
            <a:pPr lvl="2"/>
            <a:r>
              <a:rPr lang="en-US" dirty="0"/>
              <a:t>or training set is not diverse enough</a:t>
            </a:r>
          </a:p>
          <a:p>
            <a:r>
              <a:rPr lang="en-US" dirty="0"/>
              <a:t>Detection boxes positions are off</a:t>
            </a:r>
          </a:p>
          <a:p>
            <a:pPr lvl="1"/>
            <a:r>
              <a:rPr lang="en-US" dirty="0"/>
              <a:t>Check that annotation bounding boxes in training set are tight around each target object</a:t>
            </a:r>
          </a:p>
          <a:p>
            <a:pPr lvl="1"/>
            <a:r>
              <a:rPr lang="en-US" dirty="0"/>
              <a:t>Could be an issue related to anchor box sizing, may need tuning</a:t>
            </a:r>
          </a:p>
          <a:p>
            <a:pPr lvl="1"/>
            <a:r>
              <a:rPr lang="en-US" dirty="0"/>
              <a:t>Tiny objects tend to cause this too</a:t>
            </a:r>
          </a:p>
          <a:p>
            <a:r>
              <a:rPr lang="en-US" dirty="0"/>
              <a:t>Loss value gets stuck (not low enough)</a:t>
            </a:r>
          </a:p>
          <a:p>
            <a:pPr lvl="1"/>
            <a:r>
              <a:rPr lang="en-US" dirty="0"/>
              <a:t>Training dataset may be difficult to learn, CNN may not be extracting enough features</a:t>
            </a:r>
          </a:p>
          <a:p>
            <a:pPr lvl="1"/>
            <a:r>
              <a:rPr lang="en-US" dirty="0"/>
              <a:t>Gradient descent may be getting stuck, increase learning rate (not too much!)</a:t>
            </a:r>
          </a:p>
          <a:p>
            <a:r>
              <a:rPr lang="en-US" dirty="0"/>
              <a:t>Model inference good at training images, not new images</a:t>
            </a:r>
          </a:p>
          <a:p>
            <a:pPr lvl="1"/>
            <a:r>
              <a:rPr lang="en-US" dirty="0"/>
              <a:t>Model is overfit, try training for less time (monitor loss rate and stop at convergence)</a:t>
            </a:r>
          </a:p>
          <a:p>
            <a:pPr lvl="1"/>
            <a:r>
              <a:rPr lang="en-US" dirty="0"/>
              <a:t>Bias in overrepresented object and model cannot detect underrepresentation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91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69BB-6614-813B-DFF3-EE474155A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Improving your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59261-8D1C-FB9F-4E79-F617AF826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51798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 dataset</a:t>
            </a:r>
          </a:p>
          <a:p>
            <a:pPr lvl="1"/>
            <a:r>
              <a:rPr lang="en-US" dirty="0"/>
              <a:t>More data!</a:t>
            </a:r>
          </a:p>
          <a:p>
            <a:pPr lvl="1"/>
            <a:r>
              <a:rPr lang="en-US" dirty="0"/>
              <a:t>Tighter annotation bounding boxes for training</a:t>
            </a:r>
          </a:p>
          <a:p>
            <a:pPr lvl="1"/>
            <a:r>
              <a:rPr lang="en-US" dirty="0"/>
              <a:t>Training data should have equal variety in target objects (increase number of underrepresented objects)</a:t>
            </a:r>
          </a:p>
          <a:p>
            <a:r>
              <a:rPr lang="en-US" dirty="0"/>
              <a:t>Stop training at the right time</a:t>
            </a:r>
          </a:p>
          <a:p>
            <a:pPr lvl="1"/>
            <a:r>
              <a:rPr lang="en-US" dirty="0"/>
              <a:t>Monitor loss rate, when loss values doesn’t decrease anymore stop training</a:t>
            </a:r>
          </a:p>
          <a:p>
            <a:pPr lvl="2"/>
            <a:r>
              <a:rPr lang="en-US" dirty="0"/>
              <a:t>prevents overfitting</a:t>
            </a:r>
          </a:p>
          <a:p>
            <a:pPr lvl="1"/>
            <a:r>
              <a:rPr lang="en-US" dirty="0"/>
              <a:t>Don’t stop training too early either, try to get loss value to at least less than 0.1</a:t>
            </a:r>
          </a:p>
          <a:p>
            <a:r>
              <a:rPr lang="en-US" dirty="0"/>
              <a:t>Understanding precision/recall values</a:t>
            </a:r>
          </a:p>
          <a:p>
            <a:pPr lvl="1"/>
            <a:r>
              <a:rPr lang="en-US" dirty="0"/>
              <a:t>After running inference, based on image context, try to understand why some objects get detected and why others may not</a:t>
            </a:r>
          </a:p>
          <a:p>
            <a:endParaRPr lang="en-US" dirty="0"/>
          </a:p>
          <a:p>
            <a:pPr marL="152396" indent="0">
              <a:buNone/>
            </a:pPr>
            <a:r>
              <a:rPr lang="en-US" dirty="0"/>
              <a:t>Advanced:</a:t>
            </a:r>
          </a:p>
          <a:p>
            <a:r>
              <a:rPr lang="en-US" dirty="0"/>
              <a:t>Adjust hyperparameters</a:t>
            </a:r>
          </a:p>
          <a:p>
            <a:r>
              <a:rPr lang="en-US" dirty="0"/>
              <a:t>Tune anchor boxes</a:t>
            </a:r>
          </a:p>
          <a:p>
            <a:r>
              <a:rPr lang="en-US" dirty="0"/>
              <a:t>Supplement CNN with computer vision techniques </a:t>
            </a:r>
          </a:p>
        </p:txBody>
      </p:sp>
    </p:spTree>
    <p:extLst>
      <p:ext uri="{BB962C8B-B14F-4D97-AF65-F5344CB8AC3E}">
        <p14:creationId xmlns:p14="http://schemas.microsoft.com/office/powerpoint/2010/main" val="806951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4A6C-8B76-FC65-732F-E5F41E47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TensorFlow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2578A-10F3-BCD3-B01C-4DA04009A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51580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Reinforcement Learning: TF-Agents</a:t>
            </a:r>
          </a:p>
          <a:p>
            <a:pPr lvl="1"/>
            <a:r>
              <a:rPr lang="en-US" dirty="0"/>
              <a:t>Game AI</a:t>
            </a:r>
          </a:p>
          <a:p>
            <a:pPr lvl="1"/>
            <a:r>
              <a:rPr lang="en-US" dirty="0"/>
              <a:t>Environment learning/robotics</a:t>
            </a:r>
          </a:p>
          <a:p>
            <a:r>
              <a:rPr lang="en-US" dirty="0"/>
              <a:t>Uber</a:t>
            </a:r>
          </a:p>
          <a:p>
            <a:pPr lvl="1"/>
            <a:r>
              <a:rPr lang="en-US" dirty="0"/>
              <a:t>UberEATS</a:t>
            </a:r>
          </a:p>
          <a:p>
            <a:pPr lvl="1"/>
            <a:r>
              <a:rPr lang="en-US" dirty="0"/>
              <a:t>Marketplace Forecasting</a:t>
            </a:r>
          </a:p>
          <a:p>
            <a:pPr lvl="1"/>
            <a:r>
              <a:rPr lang="en-US" dirty="0"/>
              <a:t>Customer Support (NLP)</a:t>
            </a:r>
          </a:p>
          <a:p>
            <a:pPr lvl="1"/>
            <a:r>
              <a:rPr lang="en-US" dirty="0"/>
              <a:t>Self-Driving Cars</a:t>
            </a:r>
          </a:p>
          <a:p>
            <a:r>
              <a:rPr lang="en-US" dirty="0"/>
              <a:t>Breast Cancer Detection</a:t>
            </a:r>
          </a:p>
          <a:p>
            <a:pPr lvl="1"/>
            <a:r>
              <a:rPr lang="en-US" dirty="0"/>
              <a:t>UCI Breast Cancer Wisconsin Data Set: </a:t>
            </a:r>
            <a:r>
              <a:rPr lang="en-US" sz="1200" dirty="0">
                <a:hlinkClick r:id="rId3"/>
              </a:rPr>
              <a:t>UCI Machine Learning Repository: Breast Cancer Wisconsin (Diagnostic) Data Set</a:t>
            </a:r>
            <a:endParaRPr lang="en-US" sz="1200" dirty="0"/>
          </a:p>
          <a:p>
            <a:r>
              <a:rPr lang="en-US" dirty="0"/>
              <a:t>Disability </a:t>
            </a:r>
          </a:p>
          <a:p>
            <a:pPr lvl="1"/>
            <a:r>
              <a:rPr lang="en-US" dirty="0"/>
              <a:t>Eye tracking</a:t>
            </a:r>
          </a:p>
          <a:p>
            <a:pPr lvl="1"/>
            <a:r>
              <a:rPr lang="en-US" dirty="0"/>
              <a:t>Hand gesture detection</a:t>
            </a:r>
          </a:p>
          <a:p>
            <a:r>
              <a:rPr lang="en-US" dirty="0"/>
              <a:t>Safety</a:t>
            </a:r>
          </a:p>
          <a:p>
            <a:pPr lvl="1"/>
            <a:r>
              <a:rPr lang="en-US" dirty="0"/>
              <a:t>Car operator drowsiness detection </a:t>
            </a:r>
          </a:p>
          <a:p>
            <a:r>
              <a:rPr lang="en-US" dirty="0"/>
              <a:t>much more...</a:t>
            </a:r>
          </a:p>
        </p:txBody>
      </p:sp>
    </p:spTree>
    <p:extLst>
      <p:ext uri="{BB962C8B-B14F-4D97-AF65-F5344CB8AC3E}">
        <p14:creationId xmlns:p14="http://schemas.microsoft.com/office/powerpoint/2010/main" val="1027709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0DAA-47B9-824D-FB0C-4155ACA8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9A5BF-A1B2-4437-35B1-DBA50EB3A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TensorFlow -&gt; Machine Learning and Deep Learning</a:t>
            </a:r>
          </a:p>
          <a:p>
            <a:r>
              <a:rPr lang="en-US" dirty="0"/>
              <a:t>The structure of Deep Learning and how it learns</a:t>
            </a:r>
          </a:p>
          <a:p>
            <a:r>
              <a:rPr lang="en-US" dirty="0"/>
              <a:t>Evaluating Deep Learning performance and how to improve</a:t>
            </a:r>
          </a:p>
          <a:p>
            <a:r>
              <a:rPr lang="en-US" dirty="0"/>
              <a:t>Making your own dataset + image processing</a:t>
            </a:r>
          </a:p>
          <a:p>
            <a:r>
              <a:rPr lang="en-US" dirty="0"/>
              <a:t>Training Neural Network Workflow</a:t>
            </a:r>
          </a:p>
          <a:p>
            <a:r>
              <a:rPr lang="en-US" dirty="0"/>
              <a:t>Different popular open-source CNN models and performance</a:t>
            </a:r>
          </a:p>
          <a:p>
            <a:r>
              <a:rPr lang="en-US" dirty="0"/>
              <a:t>Saw additional applications of TensorFlow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857114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41EC-02DA-CC96-91D8-FA457FDF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43CC2-CBFD-61FC-8B51-1340864BE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66746" indent="-514350">
              <a:buFont typeface="+mj-lt"/>
              <a:buAutoNum type="arabicPeriod"/>
            </a:pPr>
            <a:r>
              <a:rPr lang="en-US" dirty="0"/>
              <a:t>Figure out your dataset</a:t>
            </a:r>
          </a:p>
          <a:p>
            <a:pPr marL="1276331" lvl="1" indent="-514350">
              <a:buFont typeface="+mj-lt"/>
              <a:buAutoNum type="alphaLcParenR"/>
            </a:pPr>
            <a:r>
              <a:rPr lang="en-US" dirty="0"/>
              <a:t>Downloaded</a:t>
            </a:r>
          </a:p>
          <a:p>
            <a:pPr marL="1276331" lvl="1" indent="-514350">
              <a:buFont typeface="+mj-lt"/>
              <a:buAutoNum type="alphaLcParenR"/>
            </a:pPr>
            <a:r>
              <a:rPr lang="en-US" dirty="0"/>
              <a:t>Collected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Figure out what CNN Model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/>
              <a:t>YOLO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/>
              <a:t>Faster R-CNN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 err="1"/>
              <a:t>CenterNet</a:t>
            </a:r>
            <a:endParaRPr lang="en-US" dirty="0"/>
          </a:p>
          <a:p>
            <a:pPr marL="1276331" lvl="1" indent="-514350">
              <a:buFont typeface="+mj-lt"/>
              <a:buAutoNum type="arabicPeriod"/>
            </a:pPr>
            <a:r>
              <a:rPr lang="en-US" dirty="0" err="1"/>
              <a:t>MobileNet</a:t>
            </a:r>
            <a:r>
              <a:rPr lang="en-US" dirty="0"/>
              <a:t> SSD</a:t>
            </a:r>
          </a:p>
          <a:p>
            <a:pPr marL="1276331" lvl="1" indent="-514350">
              <a:buFont typeface="+mj-lt"/>
              <a:buAutoNum type="arabicPeriod"/>
            </a:pPr>
            <a:r>
              <a:rPr lang="en-US" dirty="0"/>
              <a:t>Lots more...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Train!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Inference!</a:t>
            </a:r>
          </a:p>
          <a:p>
            <a:pPr marL="666746" indent="-514350">
              <a:buFont typeface="+mj-lt"/>
              <a:buAutoNum type="arabicPeriod"/>
            </a:pPr>
            <a:r>
              <a:rPr lang="en-US" dirty="0"/>
              <a:t>Evaluate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64AB2-0869-216F-2D1A-EA7E652901C4}"/>
              </a:ext>
            </a:extLst>
          </p:cNvPr>
          <p:cNvSpPr txBox="1"/>
          <p:nvPr/>
        </p:nvSpPr>
        <p:spPr>
          <a:xfrm>
            <a:off x="7431110" y="2090172"/>
            <a:ext cx="34129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 LUCK!!</a:t>
            </a:r>
          </a:p>
          <a:p>
            <a:r>
              <a:rPr lang="en-US" sz="2400" dirty="0"/>
              <a:t>Feel free to reach out to me if you have any questions!</a:t>
            </a:r>
          </a:p>
          <a:p>
            <a:endParaRPr lang="en-US" sz="2400" dirty="0"/>
          </a:p>
          <a:p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dng350@ucmerced.edu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2379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C3FD-FCA6-A712-506B-167BD5E3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337409"/>
            <a:ext cx="11360800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79087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D55EA1F-51A5-CA80-E2A0-5204C347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89" y="406695"/>
            <a:ext cx="11504910" cy="4218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7D0FF-0766-046D-8622-61EE825BDC18}"/>
              </a:ext>
            </a:extLst>
          </p:cNvPr>
          <p:cNvSpPr txBox="1"/>
          <p:nvPr/>
        </p:nvSpPr>
        <p:spPr>
          <a:xfrm>
            <a:off x="74428" y="6451305"/>
            <a:ext cx="4908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What is the difference between deep and shallow neural networks? - Quora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544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B3E9-36E7-117C-C705-9DF89B42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AD5D-2CD0-0193-9736-736E5C1AD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(DL) is a category of Machine Learning (ML)</a:t>
            </a:r>
          </a:p>
          <a:p>
            <a:r>
              <a:rPr lang="en-US" dirty="0"/>
              <a:t>Convolutional Neural Networks (CNN) are a type of algorithm for DL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AA467E-B2F5-1890-1506-B1E2BA7F5755}"/>
              </a:ext>
            </a:extLst>
          </p:cNvPr>
          <p:cNvSpPr/>
          <p:nvPr/>
        </p:nvSpPr>
        <p:spPr>
          <a:xfrm>
            <a:off x="2673626" y="2971800"/>
            <a:ext cx="6867939" cy="362778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144CB1-CA04-6EEF-479A-2CA16C79F443}"/>
              </a:ext>
            </a:extLst>
          </p:cNvPr>
          <p:cNvSpPr/>
          <p:nvPr/>
        </p:nvSpPr>
        <p:spPr>
          <a:xfrm>
            <a:off x="3429001" y="3836504"/>
            <a:ext cx="5317434" cy="2763079"/>
          </a:xfrm>
          <a:prstGeom prst="ellipse">
            <a:avLst/>
          </a:prstGeom>
          <a:solidFill>
            <a:srgbClr val="FB73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4DFD60-5998-E63E-575E-D40D1DA9F496}"/>
              </a:ext>
            </a:extLst>
          </p:cNvPr>
          <p:cNvSpPr/>
          <p:nvPr/>
        </p:nvSpPr>
        <p:spPr>
          <a:xfrm>
            <a:off x="4552121" y="4671391"/>
            <a:ext cx="3170583" cy="1928192"/>
          </a:xfrm>
          <a:prstGeom prst="ellipse">
            <a:avLst/>
          </a:prstGeom>
          <a:solidFill>
            <a:srgbClr val="FFFF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EEA00-9C9A-872F-6AC2-D1491152AA56}"/>
              </a:ext>
            </a:extLst>
          </p:cNvPr>
          <p:cNvSpPr txBox="1"/>
          <p:nvPr/>
        </p:nvSpPr>
        <p:spPr>
          <a:xfrm>
            <a:off x="5036853" y="3244334"/>
            <a:ext cx="210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BCF04-9134-2C00-A574-DAB27CA94B20}"/>
              </a:ext>
            </a:extLst>
          </p:cNvPr>
          <p:cNvSpPr txBox="1"/>
          <p:nvPr/>
        </p:nvSpPr>
        <p:spPr>
          <a:xfrm>
            <a:off x="5175288" y="407922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66E45-4596-EAAA-F491-58EB4A19CF1C}"/>
              </a:ext>
            </a:extLst>
          </p:cNvPr>
          <p:cNvSpPr txBox="1"/>
          <p:nvPr/>
        </p:nvSpPr>
        <p:spPr>
          <a:xfrm>
            <a:off x="5316512" y="4943925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A6FF3E-34AA-40DA-3104-5BBE2450D435}"/>
              </a:ext>
            </a:extLst>
          </p:cNvPr>
          <p:cNvSpPr/>
          <p:nvPr/>
        </p:nvSpPr>
        <p:spPr>
          <a:xfrm>
            <a:off x="5742214" y="5674935"/>
            <a:ext cx="707571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D73D014-19AE-F176-6452-7C3075F837EF}"/>
              </a:ext>
            </a:extLst>
          </p:cNvPr>
          <p:cNvSpPr/>
          <p:nvPr/>
        </p:nvSpPr>
        <p:spPr>
          <a:xfrm>
            <a:off x="6513443" y="5674935"/>
            <a:ext cx="707571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17131B-2B01-0A34-BA0E-9CA3F8B4B9D9}"/>
              </a:ext>
            </a:extLst>
          </p:cNvPr>
          <p:cNvSpPr/>
          <p:nvPr/>
        </p:nvSpPr>
        <p:spPr>
          <a:xfrm>
            <a:off x="4970985" y="5674935"/>
            <a:ext cx="707571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9BD2D19-98A1-5E78-D99F-13DD79D8EB6B}"/>
              </a:ext>
            </a:extLst>
          </p:cNvPr>
          <p:cNvSpPr/>
          <p:nvPr/>
        </p:nvSpPr>
        <p:spPr>
          <a:xfrm>
            <a:off x="5783626" y="6103716"/>
            <a:ext cx="707571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FE803F-6905-05D8-E670-36429FE81EA4}"/>
              </a:ext>
            </a:extLst>
          </p:cNvPr>
          <p:cNvSpPr/>
          <p:nvPr/>
        </p:nvSpPr>
        <p:spPr>
          <a:xfrm>
            <a:off x="5902098" y="6236412"/>
            <a:ext cx="117474" cy="1174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8D6EDF4-C691-B167-7649-45B8F05ED3DC}"/>
              </a:ext>
            </a:extLst>
          </p:cNvPr>
          <p:cNvSpPr/>
          <p:nvPr/>
        </p:nvSpPr>
        <p:spPr>
          <a:xfrm>
            <a:off x="6096000" y="6236412"/>
            <a:ext cx="117474" cy="1174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86141A-8535-DDC0-C5C9-018F88A7DD45}"/>
              </a:ext>
            </a:extLst>
          </p:cNvPr>
          <p:cNvSpPr/>
          <p:nvPr/>
        </p:nvSpPr>
        <p:spPr>
          <a:xfrm>
            <a:off x="6289902" y="6236412"/>
            <a:ext cx="117474" cy="1174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28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9624131F-546F-3EF7-8237-2ACCE8A67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52401" cy="4242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2AD588-033D-84F6-8AF9-6631233F87D2}"/>
              </a:ext>
            </a:extLst>
          </p:cNvPr>
          <p:cNvSpPr txBox="1"/>
          <p:nvPr/>
        </p:nvSpPr>
        <p:spPr>
          <a:xfrm>
            <a:off x="318977" y="6443330"/>
            <a:ext cx="6858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S. Feng, H. Zhou, H. Dong, “Using deep neural network with small dataset to predict material defects” 2019</a:t>
            </a:r>
          </a:p>
        </p:txBody>
      </p:sp>
    </p:spTree>
    <p:extLst>
      <p:ext uri="{BB962C8B-B14F-4D97-AF65-F5344CB8AC3E}">
        <p14:creationId xmlns:p14="http://schemas.microsoft.com/office/powerpoint/2010/main" val="386633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E69F-A436-F5CC-FC0D-E88E1323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AD1A4-6A43-6272-6540-6F55E1D82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Machine Learning vs Deep Learning:</a:t>
            </a:r>
          </a:p>
          <a:p>
            <a:r>
              <a:rPr lang="en-US" dirty="0"/>
              <a:t>ML is more classical approach using tables to learn</a:t>
            </a:r>
          </a:p>
          <a:p>
            <a:pPr lvl="1"/>
            <a:r>
              <a:rPr lang="en-US" dirty="0"/>
              <a:t>Requires more structured input from developer</a:t>
            </a:r>
          </a:p>
          <a:p>
            <a:r>
              <a:rPr lang="en-US" dirty="0"/>
              <a:t>DL involves multiple layers and neurons to simulate brain cells</a:t>
            </a:r>
          </a:p>
          <a:p>
            <a:pPr lvl="1"/>
            <a:r>
              <a:rPr lang="en-US" dirty="0"/>
              <a:t>Input can have more variety and less structured 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912368-CB63-B9C2-5778-8101B856E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072912"/>
              </p:ext>
            </p:extLst>
          </p:nvPr>
        </p:nvGraphicFramePr>
        <p:xfrm>
          <a:off x="477158" y="4514366"/>
          <a:ext cx="2670310" cy="1854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34062">
                  <a:extLst>
                    <a:ext uri="{9D8B030D-6E8A-4147-A177-3AD203B41FA5}">
                      <a16:colId xmlns:a16="http://schemas.microsoft.com/office/drawing/2014/main" val="2584693956"/>
                    </a:ext>
                  </a:extLst>
                </a:gridCol>
                <a:gridCol w="534062">
                  <a:extLst>
                    <a:ext uri="{9D8B030D-6E8A-4147-A177-3AD203B41FA5}">
                      <a16:colId xmlns:a16="http://schemas.microsoft.com/office/drawing/2014/main" val="2533973332"/>
                    </a:ext>
                  </a:extLst>
                </a:gridCol>
                <a:gridCol w="534062">
                  <a:extLst>
                    <a:ext uri="{9D8B030D-6E8A-4147-A177-3AD203B41FA5}">
                      <a16:colId xmlns:a16="http://schemas.microsoft.com/office/drawing/2014/main" val="3620927176"/>
                    </a:ext>
                  </a:extLst>
                </a:gridCol>
                <a:gridCol w="534062">
                  <a:extLst>
                    <a:ext uri="{9D8B030D-6E8A-4147-A177-3AD203B41FA5}">
                      <a16:colId xmlns:a16="http://schemas.microsoft.com/office/drawing/2014/main" val="2597965797"/>
                    </a:ext>
                  </a:extLst>
                </a:gridCol>
                <a:gridCol w="534062">
                  <a:extLst>
                    <a:ext uri="{9D8B030D-6E8A-4147-A177-3AD203B41FA5}">
                      <a16:colId xmlns:a16="http://schemas.microsoft.com/office/drawing/2014/main" val="1287028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19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71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91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472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935667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572F8CC3-3D99-8DD2-B892-41E1F9DBA0B2}"/>
              </a:ext>
            </a:extLst>
          </p:cNvPr>
          <p:cNvSpPr/>
          <p:nvPr/>
        </p:nvSpPr>
        <p:spPr>
          <a:xfrm>
            <a:off x="4414627" y="4514366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266597-9BB3-0AF0-97BF-9D33BFF9B36D}"/>
              </a:ext>
            </a:extLst>
          </p:cNvPr>
          <p:cNvSpPr/>
          <p:nvPr/>
        </p:nvSpPr>
        <p:spPr>
          <a:xfrm>
            <a:off x="4414627" y="5006249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6EC58C-905A-AD15-25F3-2FE348B5A61F}"/>
              </a:ext>
            </a:extLst>
          </p:cNvPr>
          <p:cNvSpPr/>
          <p:nvPr/>
        </p:nvSpPr>
        <p:spPr>
          <a:xfrm>
            <a:off x="4414627" y="5498132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30F12E-35EF-1D0A-989F-1CD010045F4F}"/>
              </a:ext>
            </a:extLst>
          </p:cNvPr>
          <p:cNvSpPr/>
          <p:nvPr/>
        </p:nvSpPr>
        <p:spPr>
          <a:xfrm>
            <a:off x="4414627" y="6000818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FC3D80-1A14-D784-F688-73A2A673C815}"/>
              </a:ext>
            </a:extLst>
          </p:cNvPr>
          <p:cNvSpPr/>
          <p:nvPr/>
        </p:nvSpPr>
        <p:spPr>
          <a:xfrm>
            <a:off x="5208101" y="4514366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4962EF-D25B-B53A-35A6-D10367CE789E}"/>
              </a:ext>
            </a:extLst>
          </p:cNvPr>
          <p:cNvSpPr/>
          <p:nvPr/>
        </p:nvSpPr>
        <p:spPr>
          <a:xfrm>
            <a:off x="5208101" y="5006249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F26785-2137-0439-02B4-53450A69B549}"/>
              </a:ext>
            </a:extLst>
          </p:cNvPr>
          <p:cNvSpPr/>
          <p:nvPr/>
        </p:nvSpPr>
        <p:spPr>
          <a:xfrm>
            <a:off x="5208101" y="5498132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793C11-B091-8816-1B9D-3349F5948261}"/>
              </a:ext>
            </a:extLst>
          </p:cNvPr>
          <p:cNvSpPr/>
          <p:nvPr/>
        </p:nvSpPr>
        <p:spPr>
          <a:xfrm>
            <a:off x="5208101" y="6000818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AFC1853-E6B3-AF72-13EB-28B3CAC33528}"/>
              </a:ext>
            </a:extLst>
          </p:cNvPr>
          <p:cNvSpPr/>
          <p:nvPr/>
        </p:nvSpPr>
        <p:spPr>
          <a:xfrm>
            <a:off x="6001575" y="4514366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C3DD65-473D-616E-66A6-7248243E2FDA}"/>
              </a:ext>
            </a:extLst>
          </p:cNvPr>
          <p:cNvSpPr/>
          <p:nvPr/>
        </p:nvSpPr>
        <p:spPr>
          <a:xfrm>
            <a:off x="6001575" y="5006249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55E0FE-DB9A-7962-9B8F-3AF001F30135}"/>
              </a:ext>
            </a:extLst>
          </p:cNvPr>
          <p:cNvSpPr/>
          <p:nvPr/>
        </p:nvSpPr>
        <p:spPr>
          <a:xfrm>
            <a:off x="6001575" y="5498132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DED4B2-0746-A3B7-2741-90CC90B326F3}"/>
              </a:ext>
            </a:extLst>
          </p:cNvPr>
          <p:cNvSpPr/>
          <p:nvPr/>
        </p:nvSpPr>
        <p:spPr>
          <a:xfrm>
            <a:off x="6001575" y="6000818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EEF0F2-5BA8-CCC1-4172-245742209364}"/>
              </a:ext>
            </a:extLst>
          </p:cNvPr>
          <p:cNvSpPr/>
          <p:nvPr/>
        </p:nvSpPr>
        <p:spPr>
          <a:xfrm>
            <a:off x="6795049" y="4514366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4D0399-3CD4-E9AF-0345-72A643D7F619}"/>
              </a:ext>
            </a:extLst>
          </p:cNvPr>
          <p:cNvSpPr/>
          <p:nvPr/>
        </p:nvSpPr>
        <p:spPr>
          <a:xfrm>
            <a:off x="6795049" y="5006249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A42417-B111-6758-EF24-E247049931CE}"/>
              </a:ext>
            </a:extLst>
          </p:cNvPr>
          <p:cNvSpPr/>
          <p:nvPr/>
        </p:nvSpPr>
        <p:spPr>
          <a:xfrm>
            <a:off x="6795049" y="5498132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8797B6F-016C-C89A-C593-BECD0EF40AEE}"/>
              </a:ext>
            </a:extLst>
          </p:cNvPr>
          <p:cNvSpPr/>
          <p:nvPr/>
        </p:nvSpPr>
        <p:spPr>
          <a:xfrm>
            <a:off x="6795049" y="6000818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B722F44-0BB0-52FA-752C-D90E2CE45ADA}"/>
              </a:ext>
            </a:extLst>
          </p:cNvPr>
          <p:cNvSpPr/>
          <p:nvPr/>
        </p:nvSpPr>
        <p:spPr>
          <a:xfrm>
            <a:off x="3508510" y="5257592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C6592B-FC10-4A99-5E7D-47895F5DB279}"/>
              </a:ext>
            </a:extLst>
          </p:cNvPr>
          <p:cNvSpPr/>
          <p:nvPr/>
        </p:nvSpPr>
        <p:spPr>
          <a:xfrm>
            <a:off x="7588523" y="5257592"/>
            <a:ext cx="367748" cy="367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DC1EC5-1001-209C-BCFB-963AD790B6B2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 flipV="1">
            <a:off x="3876258" y="4698240"/>
            <a:ext cx="538369" cy="743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AECD89-74ED-DC45-E2EA-00AEF0A71C74}"/>
              </a:ext>
            </a:extLst>
          </p:cNvPr>
          <p:cNvCxnSpPr>
            <a:cxnSpLocks/>
            <a:stCxn id="6" idx="2"/>
            <a:endCxn id="22" idx="6"/>
          </p:cNvCxnSpPr>
          <p:nvPr/>
        </p:nvCxnSpPr>
        <p:spPr>
          <a:xfrm flipH="1">
            <a:off x="3876258" y="5190123"/>
            <a:ext cx="538369" cy="2513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F02AD6-5A4E-1BAD-1571-98D15DE1A8D6}"/>
              </a:ext>
            </a:extLst>
          </p:cNvPr>
          <p:cNvCxnSpPr>
            <a:cxnSpLocks/>
            <a:stCxn id="22" idx="6"/>
            <a:endCxn id="7" idx="2"/>
          </p:cNvCxnSpPr>
          <p:nvPr/>
        </p:nvCxnSpPr>
        <p:spPr>
          <a:xfrm>
            <a:off x="3876258" y="5441466"/>
            <a:ext cx="538369" cy="2405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E51C25-5EDE-606D-DCAA-2392E39A2E62}"/>
              </a:ext>
            </a:extLst>
          </p:cNvPr>
          <p:cNvCxnSpPr>
            <a:cxnSpLocks/>
            <a:stCxn id="22" idx="6"/>
            <a:endCxn id="8" idx="2"/>
          </p:cNvCxnSpPr>
          <p:nvPr/>
        </p:nvCxnSpPr>
        <p:spPr>
          <a:xfrm>
            <a:off x="3876258" y="5441466"/>
            <a:ext cx="538369" cy="743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56B0B4-5063-C82B-4FCE-82340EF97417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4782375" y="4698240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EAE598-C445-802C-A914-834254670ED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82375" y="4698240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4476598-8819-8A7F-D952-499371ACD06F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4782375" y="4698240"/>
            <a:ext cx="425726" cy="983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A26CAEF-53DF-7C0F-4B34-BB958476887C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4782375" y="4698240"/>
            <a:ext cx="425726" cy="14864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F47544-B74A-466F-BA66-276B7398A0D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4782375" y="4698240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60E8682-37E6-B4BF-018C-520729B35CB9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4782375" y="5190123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A6B808B-38A5-AA57-A62A-5604A99E5821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4782375" y="5190123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71B617-8D99-BF4A-D8B5-6D46CD1E2267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4782375" y="5190123"/>
            <a:ext cx="425726" cy="994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3B012BC-DE9C-0C7F-217E-0938A1559FD4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4782375" y="4698240"/>
            <a:ext cx="425726" cy="983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006BBC-92B7-924F-41A0-81F20245BDC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4782375" y="5190123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B2202F7-B60C-E687-DBA8-678EC89D42A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4782375" y="5682006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5728D41-AE35-5D0D-A4F5-09806E14AF2E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4782375" y="5682006"/>
            <a:ext cx="425726" cy="502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92260B-CD79-1AA4-9ADC-EC778E788EC3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782375" y="4698240"/>
            <a:ext cx="425726" cy="14864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84425C4-F705-9E3C-D7C5-2D53443A3979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4782375" y="5190123"/>
            <a:ext cx="425726" cy="994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9D40394-68FB-8287-9660-BDBDC7C91CE4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4782375" y="5682006"/>
            <a:ext cx="425726" cy="502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8A7503F-61B3-4664-B0E0-14EF4F91C609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4782375" y="6184692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3839AB9-8364-F39A-E94E-85646D330CC5}"/>
              </a:ext>
            </a:extLst>
          </p:cNvPr>
          <p:cNvCxnSpPr>
            <a:cxnSpLocks/>
          </p:cNvCxnSpPr>
          <p:nvPr/>
        </p:nvCxnSpPr>
        <p:spPr>
          <a:xfrm>
            <a:off x="5575849" y="4698240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2FB185C-0482-1BE2-A9F2-122E5B56D500}"/>
              </a:ext>
            </a:extLst>
          </p:cNvPr>
          <p:cNvCxnSpPr>
            <a:cxnSpLocks/>
          </p:cNvCxnSpPr>
          <p:nvPr/>
        </p:nvCxnSpPr>
        <p:spPr>
          <a:xfrm>
            <a:off x="5575849" y="4698240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2435A96-8FC0-82C0-F482-F7BF86715778}"/>
              </a:ext>
            </a:extLst>
          </p:cNvPr>
          <p:cNvCxnSpPr>
            <a:cxnSpLocks/>
          </p:cNvCxnSpPr>
          <p:nvPr/>
        </p:nvCxnSpPr>
        <p:spPr>
          <a:xfrm>
            <a:off x="5575849" y="4698240"/>
            <a:ext cx="425726" cy="983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C55F375-793F-6CA0-A7EA-066152D520E1}"/>
              </a:ext>
            </a:extLst>
          </p:cNvPr>
          <p:cNvCxnSpPr>
            <a:cxnSpLocks/>
          </p:cNvCxnSpPr>
          <p:nvPr/>
        </p:nvCxnSpPr>
        <p:spPr>
          <a:xfrm>
            <a:off x="5575849" y="4698240"/>
            <a:ext cx="425726" cy="14864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CE3B0EF-8657-4141-50E1-FBC68AA58C5A}"/>
              </a:ext>
            </a:extLst>
          </p:cNvPr>
          <p:cNvCxnSpPr>
            <a:cxnSpLocks/>
          </p:cNvCxnSpPr>
          <p:nvPr/>
        </p:nvCxnSpPr>
        <p:spPr>
          <a:xfrm flipV="1">
            <a:off x="5575849" y="4698240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CCF6EAA-830F-D3F8-1654-2DDDC74245BC}"/>
              </a:ext>
            </a:extLst>
          </p:cNvPr>
          <p:cNvCxnSpPr>
            <a:cxnSpLocks/>
          </p:cNvCxnSpPr>
          <p:nvPr/>
        </p:nvCxnSpPr>
        <p:spPr>
          <a:xfrm>
            <a:off x="5575849" y="5190123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61F2E2-4496-AD56-04BD-9E7C2C9A7122}"/>
              </a:ext>
            </a:extLst>
          </p:cNvPr>
          <p:cNvCxnSpPr>
            <a:cxnSpLocks/>
          </p:cNvCxnSpPr>
          <p:nvPr/>
        </p:nvCxnSpPr>
        <p:spPr>
          <a:xfrm>
            <a:off x="5575849" y="5190123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7A80D0C-9757-34A5-F83D-96AAA3807BF4}"/>
              </a:ext>
            </a:extLst>
          </p:cNvPr>
          <p:cNvCxnSpPr>
            <a:cxnSpLocks/>
          </p:cNvCxnSpPr>
          <p:nvPr/>
        </p:nvCxnSpPr>
        <p:spPr>
          <a:xfrm>
            <a:off x="5575849" y="5190123"/>
            <a:ext cx="425726" cy="994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9207E1B-BC0F-2071-E532-5D0980BC0FD6}"/>
              </a:ext>
            </a:extLst>
          </p:cNvPr>
          <p:cNvCxnSpPr>
            <a:cxnSpLocks/>
          </p:cNvCxnSpPr>
          <p:nvPr/>
        </p:nvCxnSpPr>
        <p:spPr>
          <a:xfrm flipV="1">
            <a:off x="5575849" y="4698240"/>
            <a:ext cx="425726" cy="983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1EBE8B3-45D4-6D8B-8A80-5D6E545D365B}"/>
              </a:ext>
            </a:extLst>
          </p:cNvPr>
          <p:cNvCxnSpPr>
            <a:cxnSpLocks/>
          </p:cNvCxnSpPr>
          <p:nvPr/>
        </p:nvCxnSpPr>
        <p:spPr>
          <a:xfrm flipV="1">
            <a:off x="5575849" y="5190123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DE872B9-9B4C-FC92-5742-9EEA97A3D6B4}"/>
              </a:ext>
            </a:extLst>
          </p:cNvPr>
          <p:cNvCxnSpPr>
            <a:cxnSpLocks/>
          </p:cNvCxnSpPr>
          <p:nvPr/>
        </p:nvCxnSpPr>
        <p:spPr>
          <a:xfrm>
            <a:off x="5575849" y="5682006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2B37BB9-C5EF-A973-8EF6-D796D5BCBE89}"/>
              </a:ext>
            </a:extLst>
          </p:cNvPr>
          <p:cNvCxnSpPr>
            <a:cxnSpLocks/>
          </p:cNvCxnSpPr>
          <p:nvPr/>
        </p:nvCxnSpPr>
        <p:spPr>
          <a:xfrm>
            <a:off x="5575849" y="5682006"/>
            <a:ext cx="425726" cy="502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1706BF6-695B-F7FE-B64A-D92E289D3D22}"/>
              </a:ext>
            </a:extLst>
          </p:cNvPr>
          <p:cNvCxnSpPr>
            <a:cxnSpLocks/>
          </p:cNvCxnSpPr>
          <p:nvPr/>
        </p:nvCxnSpPr>
        <p:spPr>
          <a:xfrm flipV="1">
            <a:off x="5575849" y="4698240"/>
            <a:ext cx="425726" cy="14864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C5353BD-152C-AC76-8E10-CF36EF2EED43}"/>
              </a:ext>
            </a:extLst>
          </p:cNvPr>
          <p:cNvCxnSpPr>
            <a:cxnSpLocks/>
          </p:cNvCxnSpPr>
          <p:nvPr/>
        </p:nvCxnSpPr>
        <p:spPr>
          <a:xfrm flipV="1">
            <a:off x="5575849" y="5190123"/>
            <a:ext cx="425726" cy="994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069735F-790D-5AB2-EBED-D843D4241A66}"/>
              </a:ext>
            </a:extLst>
          </p:cNvPr>
          <p:cNvCxnSpPr>
            <a:cxnSpLocks/>
          </p:cNvCxnSpPr>
          <p:nvPr/>
        </p:nvCxnSpPr>
        <p:spPr>
          <a:xfrm flipV="1">
            <a:off x="5575849" y="5682006"/>
            <a:ext cx="425726" cy="502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C8A0F13-06B4-D8EF-15D4-1B89E142E565}"/>
              </a:ext>
            </a:extLst>
          </p:cNvPr>
          <p:cNvCxnSpPr>
            <a:cxnSpLocks/>
          </p:cNvCxnSpPr>
          <p:nvPr/>
        </p:nvCxnSpPr>
        <p:spPr>
          <a:xfrm>
            <a:off x="5575849" y="6184692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23FBF33-44B5-0C58-2E12-A43BC411B28F}"/>
              </a:ext>
            </a:extLst>
          </p:cNvPr>
          <p:cNvCxnSpPr>
            <a:cxnSpLocks/>
          </p:cNvCxnSpPr>
          <p:nvPr/>
        </p:nvCxnSpPr>
        <p:spPr>
          <a:xfrm>
            <a:off x="6369323" y="4698240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66E05D4-6633-57F7-CAF5-9A4F0268B1FB}"/>
              </a:ext>
            </a:extLst>
          </p:cNvPr>
          <p:cNvCxnSpPr>
            <a:cxnSpLocks/>
          </p:cNvCxnSpPr>
          <p:nvPr/>
        </p:nvCxnSpPr>
        <p:spPr>
          <a:xfrm>
            <a:off x="6369323" y="4698240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45D83D1-87AF-5113-12F7-F83D9778C593}"/>
              </a:ext>
            </a:extLst>
          </p:cNvPr>
          <p:cNvCxnSpPr>
            <a:cxnSpLocks/>
          </p:cNvCxnSpPr>
          <p:nvPr/>
        </p:nvCxnSpPr>
        <p:spPr>
          <a:xfrm>
            <a:off x="6369323" y="4698240"/>
            <a:ext cx="425726" cy="983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0BB6A5E-3DB7-DCA6-BDA1-54FA89208382}"/>
              </a:ext>
            </a:extLst>
          </p:cNvPr>
          <p:cNvCxnSpPr>
            <a:cxnSpLocks/>
          </p:cNvCxnSpPr>
          <p:nvPr/>
        </p:nvCxnSpPr>
        <p:spPr>
          <a:xfrm>
            <a:off x="6369323" y="4698240"/>
            <a:ext cx="425726" cy="14864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6F07410-8360-42DD-C5A5-58B16D85AE66}"/>
              </a:ext>
            </a:extLst>
          </p:cNvPr>
          <p:cNvCxnSpPr>
            <a:cxnSpLocks/>
          </p:cNvCxnSpPr>
          <p:nvPr/>
        </p:nvCxnSpPr>
        <p:spPr>
          <a:xfrm flipV="1">
            <a:off x="6369323" y="4698240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9D92471-4171-F33D-0037-AFF51AD7D2DA}"/>
              </a:ext>
            </a:extLst>
          </p:cNvPr>
          <p:cNvCxnSpPr>
            <a:cxnSpLocks/>
          </p:cNvCxnSpPr>
          <p:nvPr/>
        </p:nvCxnSpPr>
        <p:spPr>
          <a:xfrm>
            <a:off x="6369323" y="5190123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09BD4DC-F8AE-ECD1-ACC6-BD1F9039DF6B}"/>
              </a:ext>
            </a:extLst>
          </p:cNvPr>
          <p:cNvCxnSpPr>
            <a:cxnSpLocks/>
          </p:cNvCxnSpPr>
          <p:nvPr/>
        </p:nvCxnSpPr>
        <p:spPr>
          <a:xfrm>
            <a:off x="6369323" y="5190123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1649117-F9D9-26B2-BFE8-B31CA98D0E0E}"/>
              </a:ext>
            </a:extLst>
          </p:cNvPr>
          <p:cNvCxnSpPr>
            <a:cxnSpLocks/>
          </p:cNvCxnSpPr>
          <p:nvPr/>
        </p:nvCxnSpPr>
        <p:spPr>
          <a:xfrm>
            <a:off x="6369323" y="5190123"/>
            <a:ext cx="425726" cy="994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259D51A-8800-7873-8CF1-C19306B91000}"/>
              </a:ext>
            </a:extLst>
          </p:cNvPr>
          <p:cNvCxnSpPr>
            <a:cxnSpLocks/>
          </p:cNvCxnSpPr>
          <p:nvPr/>
        </p:nvCxnSpPr>
        <p:spPr>
          <a:xfrm flipV="1">
            <a:off x="6369323" y="4698240"/>
            <a:ext cx="425726" cy="983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26D5C95-3938-FB32-7347-58926D776BA9}"/>
              </a:ext>
            </a:extLst>
          </p:cNvPr>
          <p:cNvCxnSpPr>
            <a:cxnSpLocks/>
          </p:cNvCxnSpPr>
          <p:nvPr/>
        </p:nvCxnSpPr>
        <p:spPr>
          <a:xfrm flipV="1">
            <a:off x="6369323" y="5190123"/>
            <a:ext cx="425726" cy="4918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9FC9857-5DE6-2BCD-8722-FE9C2310ED5F}"/>
              </a:ext>
            </a:extLst>
          </p:cNvPr>
          <p:cNvCxnSpPr>
            <a:cxnSpLocks/>
          </p:cNvCxnSpPr>
          <p:nvPr/>
        </p:nvCxnSpPr>
        <p:spPr>
          <a:xfrm>
            <a:off x="6369323" y="5682006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AAB4AA5-CC1C-075E-CB56-9AB77084319B}"/>
              </a:ext>
            </a:extLst>
          </p:cNvPr>
          <p:cNvCxnSpPr>
            <a:cxnSpLocks/>
          </p:cNvCxnSpPr>
          <p:nvPr/>
        </p:nvCxnSpPr>
        <p:spPr>
          <a:xfrm>
            <a:off x="6369323" y="5682006"/>
            <a:ext cx="425726" cy="502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CF0D0D3-5A5B-887E-9658-BAE7DDD16E51}"/>
              </a:ext>
            </a:extLst>
          </p:cNvPr>
          <p:cNvCxnSpPr>
            <a:cxnSpLocks/>
          </p:cNvCxnSpPr>
          <p:nvPr/>
        </p:nvCxnSpPr>
        <p:spPr>
          <a:xfrm flipV="1">
            <a:off x="6369323" y="4698240"/>
            <a:ext cx="425726" cy="14864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0CB1D30-0372-D3DA-A54D-8948C47A69B8}"/>
              </a:ext>
            </a:extLst>
          </p:cNvPr>
          <p:cNvCxnSpPr>
            <a:cxnSpLocks/>
          </p:cNvCxnSpPr>
          <p:nvPr/>
        </p:nvCxnSpPr>
        <p:spPr>
          <a:xfrm flipV="1">
            <a:off x="6369323" y="5190123"/>
            <a:ext cx="425726" cy="9945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9BAA5FA-D17B-D504-20AC-EA588723350F}"/>
              </a:ext>
            </a:extLst>
          </p:cNvPr>
          <p:cNvCxnSpPr>
            <a:cxnSpLocks/>
          </p:cNvCxnSpPr>
          <p:nvPr/>
        </p:nvCxnSpPr>
        <p:spPr>
          <a:xfrm flipV="1">
            <a:off x="6369323" y="5682006"/>
            <a:ext cx="425726" cy="502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D85EA3A-EEE1-8D1B-3E7F-3065A4261D65}"/>
              </a:ext>
            </a:extLst>
          </p:cNvPr>
          <p:cNvCxnSpPr>
            <a:cxnSpLocks/>
          </p:cNvCxnSpPr>
          <p:nvPr/>
        </p:nvCxnSpPr>
        <p:spPr>
          <a:xfrm>
            <a:off x="6369323" y="6184692"/>
            <a:ext cx="4257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B7C1F5F-FF7B-823B-D484-F2FAC936BE27}"/>
              </a:ext>
            </a:extLst>
          </p:cNvPr>
          <p:cNvCxnSpPr>
            <a:cxnSpLocks/>
            <a:stCxn id="18" idx="6"/>
            <a:endCxn id="23" idx="2"/>
          </p:cNvCxnSpPr>
          <p:nvPr/>
        </p:nvCxnSpPr>
        <p:spPr>
          <a:xfrm>
            <a:off x="7162797" y="4698240"/>
            <a:ext cx="425726" cy="743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C30E302-1FE5-D184-9E30-FAFEEAB895B9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7162797" y="5190123"/>
            <a:ext cx="425726" cy="2513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DC12076-76ED-052B-69EE-CB23DAF7825D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7162797" y="5441466"/>
            <a:ext cx="425726" cy="2405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0D26C12-1AFC-63A2-05A4-767D9E343471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 flipV="1">
            <a:off x="7162797" y="5441466"/>
            <a:ext cx="425726" cy="7432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C552584-1258-428C-CF17-F993E9E8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090" y="3608973"/>
            <a:ext cx="3873500" cy="3162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D4E5E8-FAA2-AE45-40B6-6DD2A29E39E3}"/>
              </a:ext>
            </a:extLst>
          </p:cNvPr>
          <p:cNvSpPr txBox="1"/>
          <p:nvPr/>
        </p:nvSpPr>
        <p:spPr>
          <a:xfrm>
            <a:off x="109410" y="6484972"/>
            <a:ext cx="798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Image courtesy: The differences between Artificial and Biological Neural Networks | by Richard Nagyfi | Towards Data Science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472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7232-5D94-FAF2-428B-10AE2AFA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the box?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3EBE0-3E53-F57B-9B20-38A173CCC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often referred to as a “black box”</a:t>
            </a:r>
          </a:p>
          <a:p>
            <a:r>
              <a:rPr lang="en-US" dirty="0"/>
              <a:t>Model parameters are hidden from user</a:t>
            </a:r>
          </a:p>
          <a:p>
            <a:endParaRPr lang="en-US" dirty="0"/>
          </a:p>
          <a:p>
            <a:r>
              <a:rPr lang="en-US" dirty="0"/>
              <a:t>How to visualize?</a:t>
            </a:r>
          </a:p>
          <a:p>
            <a:r>
              <a:rPr lang="en-US" dirty="0">
                <a:hlinkClick r:id="rId3"/>
              </a:rPr>
              <a:t>A Neural Network Playground (tensorflow.org)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need to improve the model?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A7984C-0595-497D-40BE-D4318956E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405" y="2425249"/>
            <a:ext cx="4353900" cy="37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4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CB92-69FE-CB85-AE2A-AE8124CF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11456" cy="1325563"/>
          </a:xfrm>
        </p:spPr>
        <p:txBody>
          <a:bodyPr/>
          <a:lstStyle/>
          <a:p>
            <a:r>
              <a:rPr lang="en-US" dirty="0"/>
              <a:t>Training: Gradient Descent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096B9E0-C37D-D5F3-CD20-E2CA7B3BD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67252" y="167991"/>
            <a:ext cx="6289896" cy="3331945"/>
          </a:xfrm>
        </p:spPr>
      </p:pic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1930F754-7F52-4261-BEFF-56C93E7D3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35" y="3040014"/>
            <a:ext cx="4907643" cy="333194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8DC0D3D-1B82-7626-CABD-7FFC78B08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834" y="3432610"/>
            <a:ext cx="5399314" cy="2913915"/>
          </a:xfrm>
          <a:prstGeom prst="rect">
            <a:avLst/>
          </a:prstGeom>
        </p:spPr>
      </p:pic>
      <p:sp>
        <p:nvSpPr>
          <p:cNvPr id="10" name="Google Shape;78;p13">
            <a:extLst>
              <a:ext uri="{FF2B5EF4-FFF2-40B4-BE49-F238E27FC236}">
                <a16:creationId xmlns:a16="http://schemas.microsoft.com/office/drawing/2014/main" id="{4B61AC87-5A01-1694-309E-BB9DD11C9AE6}"/>
              </a:ext>
            </a:extLst>
          </p:cNvPr>
          <p:cNvSpPr txBox="1"/>
          <p:nvPr/>
        </p:nvSpPr>
        <p:spPr>
          <a:xfrm>
            <a:off x="51939" y="6319619"/>
            <a:ext cx="11630626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l" rtl="0"/>
            <a:r>
              <a:rPr lang="en-US" sz="1200" dirty="0"/>
              <a:t>Image Courtesy: </a:t>
            </a:r>
            <a:r>
              <a:rPr lang="en-US" sz="1200" dirty="0">
                <a:hlinkClick r:id="rId6"/>
              </a:rPr>
              <a:t>https://towardsdatascience.com/coding-deep-learning-for-beginners-linear-regression-gradient-descent-fcd5e0fc077d</a:t>
            </a:r>
            <a:r>
              <a:rPr lang="en-US" sz="1200" dirty="0"/>
              <a:t>, </a:t>
            </a:r>
            <a:r>
              <a:rPr lang="en-US" sz="1200" dirty="0">
                <a:hlinkClick r:id="rId7"/>
              </a:rPr>
              <a:t>https://www.ibm.com/cloud/learn/gradient-descent</a:t>
            </a:r>
            <a:endParaRPr lang="en-US" sz="1200" dirty="0"/>
          </a:p>
          <a:p>
            <a:pPr algn="l" rtl="0"/>
            <a:endParaRPr lang="en-US" sz="1200" dirty="0"/>
          </a:p>
          <a:p>
            <a:endParaRPr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365BC-E72E-E147-8C35-29A4D894528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99314" cy="187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 the most optimal path down (convergence)</a:t>
            </a:r>
          </a:p>
          <a:p>
            <a:r>
              <a:rPr lang="en-US" dirty="0"/>
              <a:t>Descent rate can be adjusted with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637459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3242</Words>
  <Application>Microsoft Office PowerPoint</Application>
  <PresentationFormat>Widescreen</PresentationFormat>
  <Paragraphs>511</Paragraphs>
  <Slides>60</Slides>
  <Notes>29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TensorFlow for Social Good Session 2: AgriFood and Object Detection</vt:lpstr>
      <vt:lpstr>About me</vt:lpstr>
      <vt:lpstr>My AG Experience</vt:lpstr>
      <vt:lpstr>Content</vt:lpstr>
      <vt:lpstr>Content</vt:lpstr>
      <vt:lpstr>Machine Learning and Neural Networks</vt:lpstr>
      <vt:lpstr>Neural Networks</vt:lpstr>
      <vt:lpstr>What’s inside the box?</vt:lpstr>
      <vt:lpstr>Training: Gradient Descent</vt:lpstr>
      <vt:lpstr>Neural Networks: Training vs Inference</vt:lpstr>
      <vt:lpstr>Neural Networks: Inference (Detections)</vt:lpstr>
      <vt:lpstr>Bounding Box Performance</vt:lpstr>
      <vt:lpstr>TensorBoard: Visualization Toolkit</vt:lpstr>
      <vt:lpstr>Making your own dataset</vt:lpstr>
      <vt:lpstr>PowerPoint Presentation</vt:lpstr>
      <vt:lpstr>PowerPoint Presentation</vt:lpstr>
      <vt:lpstr>Annotating for Object Detection</vt:lpstr>
      <vt:lpstr>Adding Image Processing</vt:lpstr>
      <vt:lpstr>PowerPoint Presentation</vt:lpstr>
      <vt:lpstr>PowerPoint Presentation</vt:lpstr>
      <vt:lpstr>PowerPoint Presentation</vt:lpstr>
      <vt:lpstr>Image before processing:</vt:lpstr>
      <vt:lpstr>Image before processing:</vt:lpstr>
      <vt:lpstr>Image after 1st step of processing</vt:lpstr>
      <vt:lpstr>Image after 2nd step of processing</vt:lpstr>
      <vt:lpstr>Image after 2nd step of processing</vt:lpstr>
      <vt:lpstr>Image after 3rd step of processing</vt:lpstr>
      <vt:lpstr>Training Neural Network: Workflow</vt:lpstr>
      <vt:lpstr>Content</vt:lpstr>
      <vt:lpstr>Content</vt:lpstr>
      <vt:lpstr>AgriFood: NOW Disease</vt:lpstr>
      <vt:lpstr>AgriFood: Monitoring NOW Disease</vt:lpstr>
      <vt:lpstr>Convolutional Neural Networks</vt:lpstr>
      <vt:lpstr>Convolutional Neural Networks</vt:lpstr>
      <vt:lpstr>CNN Algorithms</vt:lpstr>
      <vt:lpstr>Mummy Nut Object Detection Benchmark</vt:lpstr>
      <vt:lpstr>Challenges of the Dataset</vt:lpstr>
      <vt:lpstr>Dataset Curation</vt:lpstr>
      <vt:lpstr>CNN Algorithms</vt:lpstr>
      <vt:lpstr>You Only Look Once (YOLO)</vt:lpstr>
      <vt:lpstr>Faster R-CNN</vt:lpstr>
      <vt:lpstr>MobileNet SSD</vt:lpstr>
      <vt:lpstr>CenterNet</vt:lpstr>
      <vt:lpstr>CNN Model Performance Comparison</vt:lpstr>
      <vt:lpstr>CNN Model Performance Comparison</vt:lpstr>
      <vt:lpstr>Morning Star Company</vt:lpstr>
      <vt:lpstr>PowerPoint Presentation</vt:lpstr>
      <vt:lpstr>Content</vt:lpstr>
      <vt:lpstr>Content</vt:lpstr>
      <vt:lpstr>TensorFlow Object Detection</vt:lpstr>
      <vt:lpstr>PowerPoint Presentation</vt:lpstr>
      <vt:lpstr>CNN Model Evaluation: Trouble Shooting</vt:lpstr>
      <vt:lpstr>Trouble Shooting</vt:lpstr>
      <vt:lpstr>Further Improving your Model</vt:lpstr>
      <vt:lpstr>Other TensorFlow Applications</vt:lpstr>
      <vt:lpstr>Recap</vt:lpstr>
      <vt:lpstr>CNN Workflow</vt:lpstr>
      <vt:lpstr>Thank you!  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for Social Good Training Session (2 or 3?)</dc:title>
  <dc:creator>Darren Ng</dc:creator>
  <cp:lastModifiedBy>Darren Ng</cp:lastModifiedBy>
  <cp:revision>7</cp:revision>
  <dcterms:created xsi:type="dcterms:W3CDTF">2022-09-14T22:53:42Z</dcterms:created>
  <dcterms:modified xsi:type="dcterms:W3CDTF">2022-10-13T23:59:18Z</dcterms:modified>
</cp:coreProperties>
</file>